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8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85F17-6638-449D-B63C-E30C3595203E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EE8D8-3E56-4E8B-88BD-4AF4F0DAA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EE8D8-3E56-4E8B-88BD-4AF4F0DAAFA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029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C398-7815-47DD-91BD-28267A2193B9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C0DC-5679-4EF6-A887-C28CE8101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57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C398-7815-47DD-91BD-28267A2193B9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C0DC-5679-4EF6-A887-C28CE8101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482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C398-7815-47DD-91BD-28267A2193B9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C0DC-5679-4EF6-A887-C28CE8101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80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C398-7815-47DD-91BD-28267A2193B9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C0DC-5679-4EF6-A887-C28CE8101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913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C398-7815-47DD-91BD-28267A2193B9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C0DC-5679-4EF6-A887-C28CE8101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257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C398-7815-47DD-91BD-28267A2193B9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C0DC-5679-4EF6-A887-C28CE8101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191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C398-7815-47DD-91BD-28267A2193B9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C0DC-5679-4EF6-A887-C28CE8101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94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C398-7815-47DD-91BD-28267A2193B9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C0DC-5679-4EF6-A887-C28CE8101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787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C398-7815-47DD-91BD-28267A2193B9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C0DC-5679-4EF6-A887-C28CE8101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33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C398-7815-47DD-91BD-28267A2193B9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C0DC-5679-4EF6-A887-C28CE8101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557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C398-7815-47DD-91BD-28267A2193B9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3C0DC-5679-4EF6-A887-C28CE8101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29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1C398-7815-47DD-91BD-28267A2193B9}" type="datetimeFigureOut">
              <a:rPr lang="ru-RU" smtClean="0"/>
              <a:t>14.02.2022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3C0DC-5679-4EF6-A887-C28CE81015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550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04342" y="379640"/>
            <a:ext cx="7463971" cy="3089274"/>
          </a:xfrm>
        </p:spPr>
        <p:txBody>
          <a:bodyPr>
            <a:normAutofit/>
          </a:bodyPr>
          <a:lstStyle/>
          <a:p>
            <a:pPr algn="ctr"/>
            <a:r>
              <a:rPr lang="ru-RU" sz="3600" i="1" dirty="0" smtClean="0">
                <a:latin typeface="Bahnschrift Light Condensed" panose="020B0502040204020203" pitchFamily="34" charset="0"/>
              </a:rPr>
              <a:t>Авторское методическое пособие для учителей-логопедов</a:t>
            </a:r>
            <a:br>
              <a:rPr lang="ru-RU" sz="3600" i="1" dirty="0" smtClean="0">
                <a:latin typeface="Bahnschrift Light Condensed" panose="020B0502040204020203" pitchFamily="34" charset="0"/>
              </a:rPr>
            </a:br>
            <a:r>
              <a:rPr lang="ru-RU" sz="3600" i="1" dirty="0" smtClean="0">
                <a:latin typeface="Bahnschrift Light Condensed" panose="020B0502040204020203" pitchFamily="34" charset="0"/>
              </a:rPr>
              <a:t/>
            </a:r>
            <a:br>
              <a:rPr lang="ru-RU" sz="3600" i="1" dirty="0" smtClean="0">
                <a:latin typeface="Bahnschrift Light Condensed" panose="020B0502040204020203" pitchFamily="34" charset="0"/>
              </a:rPr>
            </a:br>
            <a:r>
              <a:rPr lang="ru-RU" sz="3600" i="1" dirty="0" smtClean="0">
                <a:latin typeface="Bahnschrift Light Condensed" panose="020B0502040204020203" pitchFamily="34" charset="0"/>
              </a:rPr>
              <a:t>Комплекс артикуляционной гимнастики на отработку звука «Р»</a:t>
            </a:r>
            <a:br>
              <a:rPr lang="ru-RU" sz="3600" i="1" dirty="0" smtClean="0">
                <a:latin typeface="Bahnschrift Light Condensed" panose="020B0502040204020203" pitchFamily="34" charset="0"/>
              </a:rPr>
            </a:br>
            <a:r>
              <a:rPr lang="ru-RU" sz="3600" i="1" dirty="0" smtClean="0">
                <a:latin typeface="Bahnschrift Light Condensed" panose="020B0502040204020203" pitchFamily="34" charset="0"/>
              </a:rPr>
              <a:t>«ТИГРЁНОК»</a:t>
            </a:r>
            <a:endParaRPr lang="ru-RU" sz="3600" i="1" dirty="0">
              <a:latin typeface="Bahnschrift Light Condensed" panose="020B0502040204020203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152571" y="5326743"/>
            <a:ext cx="5733143" cy="9797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i="1" dirty="0" smtClean="0">
                <a:latin typeface="Bahnschrift Light Condensed" panose="020B0502040204020203" pitchFamily="34" charset="0"/>
              </a:rPr>
              <a:t>Автор: учитель-логопед</a:t>
            </a:r>
          </a:p>
          <a:p>
            <a:pPr algn="ctr"/>
            <a:r>
              <a:rPr lang="ru-RU" sz="2800" i="1" dirty="0" smtClean="0">
                <a:latin typeface="Bahnschrift Light Condensed" panose="020B0502040204020203" pitchFamily="34" charset="0"/>
              </a:rPr>
              <a:t>Горбунова Ирина Владимировна</a:t>
            </a:r>
            <a:endParaRPr lang="ru-RU" sz="2800" i="1" dirty="0">
              <a:latin typeface="Bahnschrift Light Condensed" panose="020B0502040204020203" pitchFamily="34" charset="0"/>
            </a:endParaRPr>
          </a:p>
        </p:txBody>
      </p:sp>
      <p:pic>
        <p:nvPicPr>
          <p:cNvPr id="6146" name="Picture 2" descr="Идеи на тему «Год тигра» (16) | тигрята, тигр, тигренок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11"/>
          <a:stretch/>
        </p:blipFill>
        <p:spPr bwMode="auto">
          <a:xfrm>
            <a:off x="464004" y="2518228"/>
            <a:ext cx="3273029" cy="4122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Шарик гифки, анимированные GIF изображения шарик - скачать гиф картинки на  GIFER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172" y="379640"/>
            <a:ext cx="1905000" cy="320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08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06058" y="406399"/>
            <a:ext cx="78522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>
                <a:latin typeface="Bahnschrift Light Condensed" panose="020B0502040204020203" pitchFamily="34" charset="0"/>
              </a:rPr>
              <a:t>Рекомендации педагогам и родителям</a:t>
            </a:r>
            <a:r>
              <a:rPr lang="ru-RU" b="1" i="1" dirty="0">
                <a:latin typeface="Bahnschrift Light Condensed" panose="020B0502040204020203" pitchFamily="34" charset="0"/>
              </a:rPr>
              <a:t>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66056" y="1566094"/>
            <a:ext cx="1123405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i="1" dirty="0" smtClean="0">
                <a:solidFill>
                  <a:srgbClr val="2C2D2E"/>
                </a:solidFill>
                <a:latin typeface="Bahnschrift Light Condensed" panose="020B0502040204020203" pitchFamily="34" charset="0"/>
              </a:rPr>
              <a:t>При выполнении упражнений необходимо соблюдать определенную последовательность – от простых упражнений к более сложным;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i="1" dirty="0" smtClean="0">
                <a:solidFill>
                  <a:srgbClr val="2C2D2E"/>
                </a:solidFill>
                <a:latin typeface="Bahnschrift Light Condensed" panose="020B0502040204020203" pitchFamily="34" charset="0"/>
              </a:rPr>
              <a:t>На начальном этапе все упражнения выполняются в медленном темпе и перед зеркалом;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i="1" dirty="0" smtClean="0">
                <a:solidFill>
                  <a:srgbClr val="2C2D2E"/>
                </a:solidFill>
                <a:latin typeface="Bahnschrift Light Condensed" panose="020B0502040204020203" pitchFamily="34" charset="0"/>
              </a:rPr>
              <a:t>Количество повторов каждого упражнения от 2 до 10 раз;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i="1" dirty="0" smtClean="0">
                <a:solidFill>
                  <a:srgbClr val="2C2D2E"/>
                </a:solidFill>
                <a:latin typeface="Bahnschrift Light Condensed" panose="020B0502040204020203" pitchFamily="34" charset="0"/>
              </a:rPr>
              <a:t>Зеркало можно убрать только в том случае, если ребенок научился правильно выполнять движения;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i="1" dirty="0" smtClean="0">
                <a:solidFill>
                  <a:srgbClr val="2C2D2E"/>
                </a:solidFill>
                <a:latin typeface="Bahnschrift Light Condensed" panose="020B0502040204020203" pitchFamily="34" charset="0"/>
              </a:rPr>
              <a:t>Выполнять комплекс несколько раз в день;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i="1" dirty="0" smtClean="0">
                <a:solidFill>
                  <a:srgbClr val="2C2D2E"/>
                </a:solidFill>
                <a:latin typeface="Bahnschrift Light Condensed" panose="020B0502040204020203" pitchFamily="34" charset="0"/>
              </a:rPr>
              <a:t>Если для ребенка утомительно выполнять все упражнения подряд, можно разбить гимнастику на блоки и выполнять их в </a:t>
            </a:r>
            <a:r>
              <a:rPr lang="ru-RU" sz="2400" i="1" dirty="0">
                <a:solidFill>
                  <a:srgbClr val="2C2D2E"/>
                </a:solidFill>
                <a:latin typeface="Bahnschrift Light Condensed" panose="020B0502040204020203" pitchFamily="34" charset="0"/>
              </a:rPr>
              <a:t>т</a:t>
            </a:r>
            <a:r>
              <a:rPr lang="ru-RU" sz="2400" i="1" dirty="0" smtClean="0">
                <a:solidFill>
                  <a:srgbClr val="2C2D2E"/>
                </a:solidFill>
                <a:latin typeface="Bahnschrift Light Condensed" panose="020B0502040204020203" pitchFamily="34" charset="0"/>
              </a:rPr>
              <a:t>ечение занятия (если оно проводится специалистом) или в течение дня;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i="1" dirty="0" smtClean="0">
                <a:solidFill>
                  <a:srgbClr val="2C2D2E"/>
                </a:solidFill>
                <a:latin typeface="Bahnschrift Light Condensed" panose="020B0502040204020203" pitchFamily="34" charset="0"/>
              </a:rPr>
              <a:t>Можно использовать механическую помощь, если у ребенка не получается какое-либо движение (ручка чайной ложки, шпатель, пустышка, ватная палочка).</a:t>
            </a:r>
          </a:p>
          <a:p>
            <a:endParaRPr lang="ru-RU" sz="2400" i="1" dirty="0">
              <a:solidFill>
                <a:srgbClr val="2C2D2E"/>
              </a:solidFill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36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88685" y="200759"/>
            <a:ext cx="11771087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МАЛЯР</a:t>
            </a:r>
            <a:endParaRPr lang="ru-RU" sz="1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 укреплять мышцы языка и развивать его подвижность.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Описание: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Улыбнуться, открыть рот и «покрасить» кончиком языка твёрдое нёбо («потолок»), делая движения языком вперёд-назад.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Обратите внимание!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Губы и нижняя челюсть неподвижны, работает только язык («кисточка»).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Следите, чтобы кончик языка доходил до внутренней поверхности верхних зубов, но не высовывался изо рта.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ЛОШАДКА</a:t>
            </a:r>
            <a:endParaRPr lang="ru-RU" sz="1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 отрабатывать подъём языка, подготавливать его к выработке вибрации, растягивать подъязычную связку (уздечку). Укреплять мышцы языка.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7620" algn="just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Описание: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Улыбнуться, открыть рот и пощёлкать кончиком языка («лошадка цокает копытами»).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810" algn="just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Обратите внимание!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Упражнение сначала выполняется в медленном темпе, а затем темп убыстряется («лошадка поскакала быстрее»).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810" algn="just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Нижняя челюсть не двигается, работает только язык.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810" algn="just">
              <a:spcAft>
                <a:spcPts val="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ГРИБОК</a:t>
            </a:r>
            <a:endParaRPr lang="ru-RU" sz="1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810" algn="just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 отрабатывать умение удерживать язык наверху в положении, необходимом для звука «р». Укреплять мышцы языка, растягивать подъязычную связку (уздечку).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Описание: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Улыбнуться, широко открыть рот, присосать язык к нёбу, чтобы подъязычная связка была натянута («ножка гриба»). Удерживать в таком положении 5-10 </a:t>
            </a: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секунд.</a:t>
            </a:r>
            <a:endParaRPr lang="ru-RU" sz="1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810" algn="just">
              <a:spcAft>
                <a:spcPts val="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ГАРМОШКА</a:t>
            </a:r>
            <a:endParaRPr lang="ru-RU" sz="1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810" algn="just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Цель: укреплять мышцы языка, растягивать подъязычную связку (уздечку).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Описание: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Улыбнуться, приоткрыть рот, присосать язык к нёбу, открывать и закрывать рот (как растягиваются меха гармошки). При этом растягивается подъязычная связка. Постепенно надо раскрывать рот всё шире и дольше удерживать язык в верхнем положении.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Обратите внимание!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Если ребёнок не может присосать язык к нёбу, то нужно вернуться к упражнению «Лошадка», выполнять его в медленном темпе, дольше задерживая язык наверху.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810" algn="just">
              <a:spcAft>
                <a:spcPts val="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БАРАБАН</a:t>
            </a: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R="3810" algn="just"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о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трабатывать подвижность языка и подготавливать его к вибрации, необходимой для звука «р». Укреплять мышцы языка (особенно кончика языка).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Описание: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Улыбнуться, открыть рот и постучать кончиком языка за верхними зубами, звонко, отчётливо и многократно повторяя: «д-д-д». Темп убыстряется постепенно. Варианты: 1. Стучим кончиком языка за верхними зубами, произнося: «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дын-дын-дын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(«звоночек»). 2. Стучим и произносим: «т-д-т-д» («скачет лошадка»). 3. Многократно произносим: «а-д-д-д», «а-д-д-д», «а-д-д-д» («песенка»).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810" algn="just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Обратите внимание!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Рот открыт, губы растянуты в улыбке, нижняя челюсть неподвижна, работает только язык.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810" algn="just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Звук «д» носит характер чёткого удара, не «хлюпает».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810" algn="just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Звук «д» нужно произносить так, чтобы ощущалась выдыхаемая воздушная струя (дуем на кончик языка).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3810" algn="just">
              <a:spcAft>
                <a:spcPts val="0"/>
              </a:spcAft>
            </a:pPr>
            <a:r>
              <a:rPr lang="ru-RU" sz="1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ЗЛАЯ 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МУХА</a:t>
            </a:r>
            <a:endParaRPr lang="ru-RU" sz="1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 о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трабатывать подвижность языка и подготавливать его к вибрации, необходимой для звука «р». Укреплять мышцы языка (особенно кончика языка).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Описание: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Исходное положение языка как при выполнении упражнения «Грибок». Попросить ребенка сильно подуть на язык, произнося звук «з».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19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latin typeface="Bahnschrift Light Condensed" panose="020B0502040204020203" pitchFamily="34" charset="0"/>
              </a:rPr>
              <a:t>«Маляр»</a:t>
            </a:r>
            <a:endParaRPr lang="ru-RU" b="1" i="1" dirty="0">
              <a:latin typeface="Bahnschrift Light Condensed" panose="020B0502040204020203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9657" y="919592"/>
            <a:ext cx="6850743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Bahnschrift Light Condensed" panose="020B0502040204020203" pitchFamily="34" charset="0"/>
              </a:rPr>
              <a:t/>
            </a:r>
            <a:br>
              <a:rPr lang="ru-RU" dirty="0" smtClean="0">
                <a:latin typeface="Bahnschrift Light Condensed" panose="020B0502040204020203" pitchFamily="34" charset="0"/>
              </a:rPr>
            </a:br>
            <a:r>
              <a:rPr lang="ru-RU" sz="4400" i="1" dirty="0" smtClean="0">
                <a:solidFill>
                  <a:srgbClr val="2C2D2E"/>
                </a:solidFill>
                <a:effectLst/>
                <a:latin typeface="Bahnschrift Light Condensed" panose="020B0502040204020203" pitchFamily="34" charset="0"/>
              </a:rPr>
              <a:t>Маляром тигрёнок стал</a:t>
            </a:r>
            <a:r>
              <a:rPr lang="ru-RU" sz="4400" i="1" dirty="0" smtClean="0">
                <a:latin typeface="Bahnschrift Light Condensed" panose="020B0502040204020203" pitchFamily="34" charset="0"/>
              </a:rPr>
              <a:t/>
            </a:r>
            <a:br>
              <a:rPr lang="ru-RU" sz="4400" i="1" dirty="0" smtClean="0">
                <a:latin typeface="Bahnschrift Light Condensed" panose="020B0502040204020203" pitchFamily="34" charset="0"/>
              </a:rPr>
            </a:br>
            <a:r>
              <a:rPr lang="ru-RU" sz="4400" i="1" dirty="0" smtClean="0">
                <a:solidFill>
                  <a:srgbClr val="2C2D2E"/>
                </a:solidFill>
                <a:effectLst/>
                <a:latin typeface="Bahnschrift Light Condensed" panose="020B0502040204020203" pitchFamily="34" charset="0"/>
              </a:rPr>
              <a:t>Кисточкой до потолка достал.</a:t>
            </a:r>
            <a:r>
              <a:rPr lang="ru-RU" sz="4400" i="1" dirty="0" smtClean="0">
                <a:latin typeface="Bahnschrift Light Condensed" panose="020B0502040204020203" pitchFamily="34" charset="0"/>
              </a:rPr>
              <a:t/>
            </a:r>
            <a:br>
              <a:rPr lang="ru-RU" sz="4400" i="1" dirty="0" smtClean="0">
                <a:latin typeface="Bahnschrift Light Condensed" panose="020B0502040204020203" pitchFamily="34" charset="0"/>
              </a:rPr>
            </a:br>
            <a:r>
              <a:rPr lang="ru-RU" sz="4400" i="1" dirty="0" smtClean="0">
                <a:solidFill>
                  <a:srgbClr val="2C2D2E"/>
                </a:solidFill>
                <a:effectLst/>
                <a:latin typeface="Bahnschrift Light Condensed" panose="020B0502040204020203" pitchFamily="34" charset="0"/>
              </a:rPr>
              <a:t>Без стремянки и лотка</a:t>
            </a:r>
            <a:r>
              <a:rPr lang="ru-RU" sz="4400" i="1" dirty="0" smtClean="0">
                <a:latin typeface="Bahnschrift Light Condensed" panose="020B0502040204020203" pitchFamily="34" charset="0"/>
              </a:rPr>
              <a:t/>
            </a:r>
            <a:br>
              <a:rPr lang="ru-RU" sz="4400" i="1" dirty="0" smtClean="0">
                <a:latin typeface="Bahnschrift Light Condensed" panose="020B0502040204020203" pitchFamily="34" charset="0"/>
              </a:rPr>
            </a:br>
            <a:r>
              <a:rPr lang="ru-RU" sz="4400" i="1" dirty="0" smtClean="0">
                <a:solidFill>
                  <a:srgbClr val="2C2D2E"/>
                </a:solidFill>
                <a:effectLst/>
                <a:latin typeface="Bahnschrift Light Condensed" panose="020B0502040204020203" pitchFamily="34" charset="0"/>
              </a:rPr>
              <a:t>Красит нёбо он слегка.</a:t>
            </a:r>
          </a:p>
        </p:txBody>
      </p:sp>
      <p:pic>
        <p:nvPicPr>
          <p:cNvPr id="1026" name="Picture 2" descr="Идеи на тему «Тигр иллюстрация» (9) | тигрята, рисунки животных, иллюстраци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690688"/>
            <a:ext cx="3810000" cy="4000501"/>
          </a:xfrm>
          <a:prstGeom prst="rect">
            <a:avLst/>
          </a:pr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Краски для рисования: виды и особенности. Готовимся к урокам рисования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6832" y="4114800"/>
            <a:ext cx="2777067" cy="2082800"/>
          </a:xfrm>
          <a:prstGeom prst="rect">
            <a:avLst/>
          </a:pr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Артикуляционная гимнастика - презентация онлайн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36" t="23515" r="19303" b="11709"/>
          <a:stretch/>
        </p:blipFill>
        <p:spPr bwMode="auto">
          <a:xfrm>
            <a:off x="886113" y="3997358"/>
            <a:ext cx="3434835" cy="2562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3583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latin typeface="Bahnschrift Light Condensed" panose="020B0502040204020203" pitchFamily="34" charset="0"/>
              </a:rPr>
              <a:t>«Лошадка»</a:t>
            </a:r>
            <a:endParaRPr lang="ru-RU" b="1" i="1" dirty="0">
              <a:latin typeface="Bahnschrift Light Condensed" panose="020B0502040204020203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2515" y="1368310"/>
            <a:ext cx="6096000" cy="443198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400" i="1" dirty="0">
                <a:solidFill>
                  <a:srgbClr val="2C2D2E"/>
                </a:solidFill>
                <a:latin typeface="Bahnschrift Light Condensed" panose="020B0502040204020203" pitchFamily="34" charset="0"/>
              </a:rPr>
              <a:t>Тигр в цирке побывал,</a:t>
            </a:r>
            <a:br>
              <a:rPr lang="ru-RU" sz="4400" i="1" dirty="0">
                <a:solidFill>
                  <a:srgbClr val="2C2D2E"/>
                </a:solidFill>
                <a:latin typeface="Bahnschrift Light Condensed" panose="020B0502040204020203" pitchFamily="34" charset="0"/>
              </a:rPr>
            </a:br>
            <a:r>
              <a:rPr lang="ru-RU" sz="4400" i="1" dirty="0">
                <a:solidFill>
                  <a:srgbClr val="2C2D2E"/>
                </a:solidFill>
                <a:latin typeface="Bahnschrift Light Condensed" panose="020B0502040204020203" pitchFamily="34" charset="0"/>
              </a:rPr>
              <a:t>Там лошадку увидал.</a:t>
            </a:r>
            <a:br>
              <a:rPr lang="ru-RU" sz="4400" i="1" dirty="0">
                <a:solidFill>
                  <a:srgbClr val="2C2D2E"/>
                </a:solidFill>
                <a:latin typeface="Bahnschrift Light Condensed" panose="020B0502040204020203" pitchFamily="34" charset="0"/>
              </a:rPr>
            </a:br>
            <a:r>
              <a:rPr lang="ru-RU" sz="4400" i="1" dirty="0">
                <a:solidFill>
                  <a:srgbClr val="2C2D2E"/>
                </a:solidFill>
                <a:latin typeface="Bahnschrift Light Condensed" panose="020B0502040204020203" pitchFamily="34" charset="0"/>
              </a:rPr>
              <a:t>Она цокает копытом</a:t>
            </a:r>
            <a:br>
              <a:rPr lang="ru-RU" sz="4400" i="1" dirty="0">
                <a:solidFill>
                  <a:srgbClr val="2C2D2E"/>
                </a:solidFill>
                <a:latin typeface="Bahnschrift Light Condensed" panose="020B0502040204020203" pitchFamily="34" charset="0"/>
              </a:rPr>
            </a:br>
            <a:r>
              <a:rPr lang="ru-RU" sz="4400" i="1" dirty="0">
                <a:solidFill>
                  <a:srgbClr val="2C2D2E"/>
                </a:solidFill>
                <a:latin typeface="Bahnschrift Light Condensed" panose="020B0502040204020203" pitchFamily="34" charset="0"/>
              </a:rPr>
              <a:t>Поднимает пыль кругом,</a:t>
            </a:r>
            <a:br>
              <a:rPr lang="ru-RU" sz="4400" i="1" dirty="0">
                <a:solidFill>
                  <a:srgbClr val="2C2D2E"/>
                </a:solidFill>
                <a:latin typeface="Bahnschrift Light Condensed" panose="020B0502040204020203" pitchFamily="34" charset="0"/>
              </a:rPr>
            </a:br>
            <a:r>
              <a:rPr lang="ru-RU" sz="4400" i="1" dirty="0">
                <a:solidFill>
                  <a:srgbClr val="2C2D2E"/>
                </a:solidFill>
                <a:latin typeface="Bahnschrift Light Condensed" panose="020B0502040204020203" pitchFamily="34" charset="0"/>
              </a:rPr>
              <a:t>А тигрёнок наблюдая</a:t>
            </a:r>
            <a:br>
              <a:rPr lang="ru-RU" sz="4400" i="1" dirty="0">
                <a:solidFill>
                  <a:srgbClr val="2C2D2E"/>
                </a:solidFill>
                <a:latin typeface="Bahnschrift Light Condensed" panose="020B0502040204020203" pitchFamily="34" charset="0"/>
              </a:rPr>
            </a:br>
            <a:r>
              <a:rPr lang="ru-RU" sz="4400" i="1" dirty="0">
                <a:solidFill>
                  <a:srgbClr val="2C2D2E"/>
                </a:solidFill>
                <a:latin typeface="Bahnschrift Light Condensed" panose="020B0502040204020203" pitchFamily="34" charset="0"/>
              </a:rPr>
              <a:t>Сам </a:t>
            </a:r>
            <a:r>
              <a:rPr lang="ru-RU" sz="4400" i="1" dirty="0" err="1">
                <a:solidFill>
                  <a:srgbClr val="2C2D2E"/>
                </a:solidFill>
                <a:latin typeface="Bahnschrift Light Condensed" panose="020B0502040204020203" pitchFamily="34" charset="0"/>
              </a:rPr>
              <a:t>поцокол</a:t>
            </a:r>
            <a:r>
              <a:rPr lang="ru-RU" sz="4400" i="1" dirty="0">
                <a:solidFill>
                  <a:srgbClr val="2C2D2E"/>
                </a:solidFill>
                <a:latin typeface="Bahnschrift Light Condensed" panose="020B0502040204020203" pitchFamily="34" charset="0"/>
              </a:rPr>
              <a:t> языком.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305" y="1368310"/>
            <a:ext cx="4320495" cy="4981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311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</a:t>
            </a:r>
            <a:r>
              <a:rPr lang="ru-RU" b="1" i="1" dirty="0">
                <a:latin typeface="Bahnschrift Light Condensed" panose="020B0502040204020203" pitchFamily="34" charset="0"/>
              </a:rPr>
              <a:t>Грибок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1885" y="1425296"/>
            <a:ext cx="6096000" cy="280076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400" i="1" dirty="0" smtClean="0">
                <a:solidFill>
                  <a:srgbClr val="2C2D2E"/>
                </a:solidFill>
                <a:latin typeface="Bahnschrift Light Condensed" panose="020B0502040204020203" pitchFamily="34" charset="0"/>
              </a:rPr>
              <a:t>В </a:t>
            </a:r>
            <a:r>
              <a:rPr lang="ru-RU" sz="4400" i="1" dirty="0">
                <a:solidFill>
                  <a:srgbClr val="2C2D2E"/>
                </a:solidFill>
                <a:latin typeface="Bahnschrift Light Condensed" panose="020B0502040204020203" pitchFamily="34" charset="0"/>
              </a:rPr>
              <a:t>лес тигрёнок за грибами</a:t>
            </a:r>
            <a:br>
              <a:rPr lang="ru-RU" sz="4400" i="1" dirty="0">
                <a:solidFill>
                  <a:srgbClr val="2C2D2E"/>
                </a:solidFill>
                <a:latin typeface="Bahnschrift Light Condensed" panose="020B0502040204020203" pitchFamily="34" charset="0"/>
              </a:rPr>
            </a:br>
            <a:r>
              <a:rPr lang="ru-RU" sz="4400" i="1" dirty="0">
                <a:solidFill>
                  <a:srgbClr val="2C2D2E"/>
                </a:solidFill>
                <a:latin typeface="Bahnschrift Light Condensed" panose="020B0502040204020203" pitchFamily="34" charset="0"/>
              </a:rPr>
              <a:t>Поспешил скорее с нами.</a:t>
            </a:r>
            <a:br>
              <a:rPr lang="ru-RU" sz="4400" i="1" dirty="0">
                <a:solidFill>
                  <a:srgbClr val="2C2D2E"/>
                </a:solidFill>
                <a:latin typeface="Bahnschrift Light Condensed" panose="020B0502040204020203" pitchFamily="34" charset="0"/>
              </a:rPr>
            </a:br>
            <a:r>
              <a:rPr lang="ru-RU" sz="4400" i="1" dirty="0">
                <a:solidFill>
                  <a:srgbClr val="2C2D2E"/>
                </a:solidFill>
                <a:latin typeface="Bahnschrift Light Condensed" panose="020B0502040204020203" pitchFamily="34" charset="0"/>
              </a:rPr>
              <a:t>На полянке между ёлок</a:t>
            </a:r>
            <a:br>
              <a:rPr lang="ru-RU" sz="4400" i="1" dirty="0">
                <a:solidFill>
                  <a:srgbClr val="2C2D2E"/>
                </a:solidFill>
                <a:latin typeface="Bahnschrift Light Condensed" panose="020B0502040204020203" pitchFamily="34" charset="0"/>
              </a:rPr>
            </a:br>
            <a:r>
              <a:rPr lang="ru-RU" sz="4400" i="1" dirty="0">
                <a:solidFill>
                  <a:srgbClr val="2C2D2E"/>
                </a:solidFill>
                <a:latin typeface="Bahnschrift Light Condensed" panose="020B0502040204020203" pitchFamily="34" charset="0"/>
              </a:rPr>
              <a:t>100 грибов нашёл тигрёнок.</a:t>
            </a:r>
          </a:p>
        </p:txBody>
      </p:sp>
      <p:pic>
        <p:nvPicPr>
          <p:cNvPr id="2050" name="Picture 2" descr="Милый ребенок тигр мультфильм на белом | Премиум вектор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7929" y="1245621"/>
            <a:ext cx="4279900" cy="427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Играем до школы: Мои отрисовки для Ваших работ - Грибочки | Детские поделки  из цветов, Детские рисунки, Осенние мероприятия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80"/>
          <a:stretch/>
        </p:blipFill>
        <p:spPr bwMode="auto">
          <a:xfrm>
            <a:off x="7474857" y="4226063"/>
            <a:ext cx="1116693" cy="1368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Артикуляционная гимнастика - Грибок - YouTub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01" r="12784"/>
          <a:stretch/>
        </p:blipFill>
        <p:spPr bwMode="auto">
          <a:xfrm>
            <a:off x="1219198" y="4226064"/>
            <a:ext cx="3709743" cy="2508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145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2C2D2E"/>
                </a:solidFill>
                <a:effectLst/>
                <a:latin typeface="Bahnschrift Light Condensed" panose="020B0502040204020203" pitchFamily="34" charset="0"/>
              </a:rPr>
              <a:t>" </a:t>
            </a:r>
            <a:r>
              <a:rPr lang="ru-RU" b="1" i="1" dirty="0">
                <a:latin typeface="Bahnschrift Light Condensed" panose="020B0502040204020203" pitchFamily="34" charset="0"/>
              </a:rPr>
              <a:t>Гармошка</a:t>
            </a:r>
            <a:r>
              <a:rPr lang="ru-RU" b="1" i="1" dirty="0" smtClean="0">
                <a:solidFill>
                  <a:srgbClr val="2C2D2E"/>
                </a:solidFill>
                <a:effectLst/>
                <a:latin typeface="Bahnschrift Light Condensed" panose="020B0502040204020203" pitchFamily="34" charset="0"/>
              </a:rPr>
              <a:t>"</a:t>
            </a:r>
            <a:endParaRPr lang="ru-RU" b="1" i="1" dirty="0">
              <a:latin typeface="Bahnschrift Light Condensed" panose="020B0502040204020203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1885" y="1180850"/>
            <a:ext cx="6096000" cy="307776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400" i="1" dirty="0">
                <a:solidFill>
                  <a:srgbClr val="2C2D2E"/>
                </a:solidFill>
                <a:latin typeface="Bahnschrift Light Condensed" panose="020B0502040204020203" pitchFamily="34" charset="0"/>
              </a:rPr>
              <a:t>На гармошке нам сыграй,</a:t>
            </a:r>
            <a:br>
              <a:rPr lang="ru-RU" sz="4400" i="1" dirty="0">
                <a:solidFill>
                  <a:srgbClr val="2C2D2E"/>
                </a:solidFill>
                <a:latin typeface="Bahnschrift Light Condensed" panose="020B0502040204020203" pitchFamily="34" charset="0"/>
              </a:rPr>
            </a:br>
            <a:r>
              <a:rPr lang="ru-RU" sz="4400" i="1" dirty="0">
                <a:solidFill>
                  <a:srgbClr val="2C2D2E"/>
                </a:solidFill>
                <a:latin typeface="Bahnschrift Light Condensed" panose="020B0502040204020203" pitchFamily="34" charset="0"/>
              </a:rPr>
              <a:t>Песню звонко напевай.</a:t>
            </a:r>
            <a:br>
              <a:rPr lang="ru-RU" sz="4400" i="1" dirty="0">
                <a:solidFill>
                  <a:srgbClr val="2C2D2E"/>
                </a:solidFill>
                <a:latin typeface="Bahnschrift Light Condensed" panose="020B0502040204020203" pitchFamily="34" charset="0"/>
              </a:rPr>
            </a:br>
            <a:r>
              <a:rPr lang="ru-RU" sz="4400" i="1" dirty="0">
                <a:solidFill>
                  <a:srgbClr val="2C2D2E"/>
                </a:solidFill>
                <a:latin typeface="Bahnschrift Light Condensed" panose="020B0502040204020203" pitchFamily="34" charset="0"/>
              </a:rPr>
              <a:t>В лапах инструмент играет,</a:t>
            </a:r>
            <a:br>
              <a:rPr lang="ru-RU" sz="4400" i="1" dirty="0">
                <a:solidFill>
                  <a:srgbClr val="2C2D2E"/>
                </a:solidFill>
                <a:latin typeface="Bahnschrift Light Condensed" panose="020B0502040204020203" pitchFamily="34" charset="0"/>
              </a:rPr>
            </a:br>
            <a:r>
              <a:rPr lang="ru-RU" sz="4400" i="1" dirty="0">
                <a:solidFill>
                  <a:srgbClr val="2C2D2E"/>
                </a:solidFill>
                <a:latin typeface="Bahnschrift Light Condensed" panose="020B0502040204020203" pitchFamily="34" charset="0"/>
              </a:rPr>
              <a:t>А тигрёнок подпевает.</a:t>
            </a:r>
          </a:p>
        </p:txBody>
      </p:sp>
      <p:pic>
        <p:nvPicPr>
          <p:cNvPr id="3076" name="Picture 4" descr="Картинка сидячий тигренок ❤ для срисов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045" y="887447"/>
            <a:ext cx="4236096" cy="4236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Картинка гармошка для детей - сборк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60157">
            <a:off x="8409601" y="4845655"/>
            <a:ext cx="2840190" cy="2130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Артикуляционная гимнастика - Грибок - YouTub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01" r="12784"/>
          <a:stretch/>
        </p:blipFill>
        <p:spPr bwMode="auto">
          <a:xfrm>
            <a:off x="1219198" y="4226064"/>
            <a:ext cx="3709743" cy="2508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Прямая со стрелкой 6"/>
          <p:cNvCxnSpPr/>
          <p:nvPr/>
        </p:nvCxnSpPr>
        <p:spPr>
          <a:xfrm>
            <a:off x="865414" y="4678590"/>
            <a:ext cx="0" cy="171450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521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>
                <a:solidFill>
                  <a:srgbClr val="2C2D2E"/>
                </a:solidFill>
                <a:latin typeface="Bahnschrift Light Condensed" panose="020B0502040204020203" pitchFamily="34" charset="0"/>
              </a:rPr>
              <a:t>"Барабан"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06400" y="1471136"/>
            <a:ext cx="6096000" cy="307776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400" i="1" dirty="0">
                <a:solidFill>
                  <a:srgbClr val="2C2D2E"/>
                </a:solidFill>
                <a:latin typeface="Bahnschrift Light Condensed" panose="020B0502040204020203" pitchFamily="34" charset="0"/>
              </a:rPr>
              <a:t>Барабан купил тигрёнок</a:t>
            </a:r>
            <a:br>
              <a:rPr lang="ru-RU" sz="4400" i="1" dirty="0">
                <a:solidFill>
                  <a:srgbClr val="2C2D2E"/>
                </a:solidFill>
                <a:latin typeface="Bahnschrift Light Condensed" panose="020B0502040204020203" pitchFamily="34" charset="0"/>
              </a:rPr>
            </a:br>
            <a:r>
              <a:rPr lang="ru-RU" sz="4400" i="1" dirty="0">
                <a:solidFill>
                  <a:srgbClr val="2C2D2E"/>
                </a:solidFill>
                <a:latin typeface="Bahnschrift Light Condensed" panose="020B0502040204020203" pitchFamily="34" charset="0"/>
              </a:rPr>
              <a:t>Отрабатывает ритм.</a:t>
            </a:r>
            <a:br>
              <a:rPr lang="ru-RU" sz="4400" i="1" dirty="0">
                <a:solidFill>
                  <a:srgbClr val="2C2D2E"/>
                </a:solidFill>
                <a:latin typeface="Bahnschrift Light Condensed" panose="020B0502040204020203" pitchFamily="34" charset="0"/>
              </a:rPr>
            </a:br>
            <a:r>
              <a:rPr lang="ru-RU" sz="4400" i="1" dirty="0">
                <a:solidFill>
                  <a:srgbClr val="2C2D2E"/>
                </a:solidFill>
                <a:latin typeface="Bahnschrift Light Condensed" panose="020B0502040204020203" pitchFamily="34" charset="0"/>
              </a:rPr>
              <a:t>Громко чётко и с задором</a:t>
            </a:r>
            <a:br>
              <a:rPr lang="ru-RU" sz="4400" i="1" dirty="0">
                <a:solidFill>
                  <a:srgbClr val="2C2D2E"/>
                </a:solidFill>
                <a:latin typeface="Bahnschrift Light Condensed" panose="020B0502040204020203" pitchFamily="34" charset="0"/>
              </a:rPr>
            </a:br>
            <a:r>
              <a:rPr lang="ru-RU" sz="4400" i="1" dirty="0">
                <a:solidFill>
                  <a:srgbClr val="2C2D2E"/>
                </a:solidFill>
                <a:latin typeface="Bahnschrift Light Condensed" panose="020B0502040204020203" pitchFamily="34" charset="0"/>
              </a:rPr>
              <a:t>Вот как барабан стучит!</a:t>
            </a:r>
          </a:p>
        </p:txBody>
      </p:sp>
      <p:pic>
        <p:nvPicPr>
          <p:cNvPr id="4098" name="Picture 2" descr="Детские тигренка: стоковые векторные изображения, иллюстрации |  Depositphot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4582" y="905163"/>
            <a:ext cx="3971018" cy="556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Гифка барабан гиф картинка, скачать анимированный gif на GIFER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9314" y="3541485"/>
            <a:ext cx="2775857" cy="277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577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2C2D2E"/>
                </a:solidFill>
                <a:effectLst/>
                <a:latin typeface="Bahnschrift Light Condensed" panose="020B0502040204020203" pitchFamily="34" charset="0"/>
              </a:rPr>
              <a:t>"Злая муха"</a:t>
            </a:r>
            <a:endParaRPr lang="ru-RU" b="1" i="1" dirty="0">
              <a:latin typeface="Bahnschrift Light Condensed" panose="020B0502040204020203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0915" y="1857036"/>
            <a:ext cx="6096000" cy="307776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400" i="1" dirty="0">
                <a:solidFill>
                  <a:srgbClr val="2C2D2E"/>
                </a:solidFill>
                <a:latin typeface="Bahnschrift Light Condensed" panose="020B0502040204020203" pitchFamily="34" charset="0"/>
              </a:rPr>
              <a:t>Муха спорила с тигрёнком</a:t>
            </a:r>
            <a:br>
              <a:rPr lang="ru-RU" sz="4400" i="1" dirty="0">
                <a:solidFill>
                  <a:srgbClr val="2C2D2E"/>
                </a:solidFill>
                <a:latin typeface="Bahnschrift Light Condensed" panose="020B0502040204020203" pitchFamily="34" charset="0"/>
              </a:rPr>
            </a:br>
            <a:r>
              <a:rPr lang="ru-RU" sz="4400" i="1" dirty="0">
                <a:solidFill>
                  <a:srgbClr val="2C2D2E"/>
                </a:solidFill>
                <a:latin typeface="Bahnschrift Light Condensed" panose="020B0502040204020203" pitchFamily="34" charset="0"/>
              </a:rPr>
              <a:t>Кто кого </a:t>
            </a:r>
            <a:r>
              <a:rPr lang="ru-RU" sz="4400" i="1" dirty="0" smtClean="0">
                <a:solidFill>
                  <a:srgbClr val="2C2D2E"/>
                </a:solidFill>
                <a:latin typeface="Bahnschrift Light Condensed" panose="020B0502040204020203" pitchFamily="34" charset="0"/>
              </a:rPr>
              <a:t>«</a:t>
            </a:r>
            <a:r>
              <a:rPr lang="ru-RU" sz="4400" i="1" dirty="0" err="1" smtClean="0">
                <a:solidFill>
                  <a:srgbClr val="2C2D2E"/>
                </a:solidFill>
                <a:latin typeface="Bahnschrift Light Condensed" panose="020B0502040204020203" pitchFamily="34" charset="0"/>
              </a:rPr>
              <a:t>пережжужит</a:t>
            </a:r>
            <a:r>
              <a:rPr lang="ru-RU" sz="4400" i="1" dirty="0" smtClean="0">
                <a:solidFill>
                  <a:srgbClr val="2C2D2E"/>
                </a:solidFill>
                <a:latin typeface="Bahnschrift Light Condensed" panose="020B0502040204020203" pitchFamily="34" charset="0"/>
              </a:rPr>
              <a:t>»,</a:t>
            </a:r>
            <a:r>
              <a:rPr lang="ru-RU" sz="4400" i="1" dirty="0">
                <a:solidFill>
                  <a:srgbClr val="2C2D2E"/>
                </a:solidFill>
                <a:latin typeface="Bahnschrift Light Condensed" panose="020B0502040204020203" pitchFamily="34" charset="0"/>
              </a:rPr>
              <a:t/>
            </a:r>
            <a:br>
              <a:rPr lang="ru-RU" sz="4400" i="1" dirty="0">
                <a:solidFill>
                  <a:srgbClr val="2C2D2E"/>
                </a:solidFill>
                <a:latin typeface="Bahnschrift Light Condensed" panose="020B0502040204020203" pitchFamily="34" charset="0"/>
              </a:rPr>
            </a:br>
            <a:r>
              <a:rPr lang="ru-RU" sz="4400" i="1" dirty="0">
                <a:solidFill>
                  <a:srgbClr val="2C2D2E"/>
                </a:solidFill>
                <a:latin typeface="Bahnschrift Light Condensed" panose="020B0502040204020203" pitchFamily="34" charset="0"/>
              </a:rPr>
              <a:t>Но никак не ожидала,</a:t>
            </a:r>
            <a:br>
              <a:rPr lang="ru-RU" sz="4400" i="1" dirty="0">
                <a:solidFill>
                  <a:srgbClr val="2C2D2E"/>
                </a:solidFill>
                <a:latin typeface="Bahnschrift Light Condensed" panose="020B0502040204020203" pitchFamily="34" charset="0"/>
              </a:rPr>
            </a:br>
            <a:r>
              <a:rPr lang="ru-RU" sz="4400" i="1" dirty="0">
                <a:solidFill>
                  <a:srgbClr val="2C2D2E"/>
                </a:solidFill>
                <a:latin typeface="Bahnschrift Light Condensed" panose="020B0502040204020203" pitchFamily="34" charset="0"/>
              </a:rPr>
              <a:t>Что тигрёнок за рычит.</a:t>
            </a:r>
          </a:p>
        </p:txBody>
      </p:sp>
      <p:pic>
        <p:nvPicPr>
          <p:cNvPr id="5122" name="Picture 2" descr="Улыбающийся мультфильм о тигре, изолированный на белом фоне Иллюстрация  вектора - иллюстрации насчитывающей характер, дети: 15787718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0859" y="718457"/>
            <a:ext cx="4470226" cy="580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Картинка мухи — скачать и распечатать. Животные — Насекомые и пауки.  «МААМ—картинки». Воспитателям детских садов, школьным учителям и педагогам  - Маам.ру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89165">
            <a:off x="131894" y="221567"/>
            <a:ext cx="2291699" cy="1612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ЯП файлы - муха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6387" y="414865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584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159</Words>
  <Application>Microsoft Office PowerPoint</Application>
  <PresentationFormat>Широкоэкранный</PresentationFormat>
  <Paragraphs>43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Bahnschrift Light Condensed</vt:lpstr>
      <vt:lpstr>Calibri</vt:lpstr>
      <vt:lpstr>Calibri Light</vt:lpstr>
      <vt:lpstr>Times New Roman</vt:lpstr>
      <vt:lpstr>Wingdings</vt:lpstr>
      <vt:lpstr>Office Theme</vt:lpstr>
      <vt:lpstr>Авторское методическое пособие для учителей-логопедов  Комплекс артикуляционной гимнастики на отработку звука «Р» «ТИГРЁНОК»</vt:lpstr>
      <vt:lpstr>Презентация PowerPoint</vt:lpstr>
      <vt:lpstr>Презентация PowerPoint</vt:lpstr>
      <vt:lpstr>«Маляр»</vt:lpstr>
      <vt:lpstr>«Лошадка»</vt:lpstr>
      <vt:lpstr>«Грибок»</vt:lpstr>
      <vt:lpstr>" Гармошка"</vt:lpstr>
      <vt:lpstr>"Барабан"</vt:lpstr>
      <vt:lpstr>"Злая муха"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Авторское методическое пособие для учителей-логопедов  Комплекс артикуляционной гимнастики на отработку звука «Р» «ТИГРЁНОК»</dc:title>
  <dc:creator>Пользователь Windows</dc:creator>
  <cp:lastModifiedBy>Пользователь Windows</cp:lastModifiedBy>
  <cp:revision>8</cp:revision>
  <dcterms:created xsi:type="dcterms:W3CDTF">2022-01-19T14:38:53Z</dcterms:created>
  <dcterms:modified xsi:type="dcterms:W3CDTF">2022-02-14T06:52:35Z</dcterms:modified>
</cp:coreProperties>
</file>