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82" r:id="rId21"/>
    <p:sldId id="287" r:id="rId22"/>
    <p:sldId id="278" r:id="rId23"/>
    <p:sldId id="279" r:id="rId24"/>
    <p:sldId id="280" r:id="rId25"/>
    <p:sldId id="276" r:id="rId26"/>
    <p:sldId id="288" r:id="rId27"/>
    <p:sldId id="277" r:id="rId28"/>
    <p:sldId id="281" r:id="rId29"/>
    <p:sldId id="283" r:id="rId30"/>
    <p:sldId id="284" r:id="rId31"/>
    <p:sldId id="285" r:id="rId32"/>
    <p:sldId id="286" r:id="rId33"/>
    <p:sldId id="289" r:id="rId34"/>
    <p:sldId id="293" r:id="rId35"/>
    <p:sldId id="294" r:id="rId36"/>
    <p:sldId id="295" r:id="rId37"/>
    <p:sldId id="296" r:id="rId38"/>
    <p:sldId id="297" r:id="rId39"/>
    <p:sldId id="299" r:id="rId40"/>
    <p:sldId id="300" r:id="rId41"/>
    <p:sldId id="298" r:id="rId42"/>
    <p:sldId id="290" r:id="rId43"/>
    <p:sldId id="291" r:id="rId44"/>
    <p:sldId id="292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716" autoAdjust="0"/>
    <p:restoredTop sz="94660"/>
  </p:normalViewPr>
  <p:slideViewPr>
    <p:cSldViewPr>
      <p:cViewPr varScale="1">
        <p:scale>
          <a:sx n="34" d="100"/>
          <a:sy n="34" d="100"/>
        </p:scale>
        <p:origin x="-171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50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734C8-22A1-48FA-BB23-6DD5BDAF96CC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A1005-6637-4574-BC37-814ED15CDEC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734C8-22A1-48FA-BB23-6DD5BDAF96CC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A1005-6637-4574-BC37-814ED15CDE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734C8-22A1-48FA-BB23-6DD5BDAF96CC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A1005-6637-4574-BC37-814ED15CDE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734C8-22A1-48FA-BB23-6DD5BDAF96CC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A1005-6637-4574-BC37-814ED15CDE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734C8-22A1-48FA-BB23-6DD5BDAF96CC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AA6A1005-6637-4574-BC37-814ED15CDE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734C8-22A1-48FA-BB23-6DD5BDAF96CC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A1005-6637-4574-BC37-814ED15CDE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734C8-22A1-48FA-BB23-6DD5BDAF96CC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A1005-6637-4574-BC37-814ED15CDE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734C8-22A1-48FA-BB23-6DD5BDAF96CC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A1005-6637-4574-BC37-814ED15CDE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734C8-22A1-48FA-BB23-6DD5BDAF96CC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A1005-6637-4574-BC37-814ED15CDE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734C8-22A1-48FA-BB23-6DD5BDAF96CC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A1005-6637-4574-BC37-814ED15CDE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734C8-22A1-48FA-BB23-6DD5BDAF96CC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A1005-6637-4574-BC37-814ED15CDE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C7F734C8-22A1-48FA-BB23-6DD5BDAF96CC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A6A1005-6637-4574-BC37-814ED15CDEC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8" y="714356"/>
            <a:ext cx="7793752" cy="5715012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428596" y="571481"/>
            <a:ext cx="4786346" cy="1000131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Презентация по теме: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214282" y="1928802"/>
            <a:ext cx="5500726" cy="1785950"/>
          </a:xfrm>
        </p:spPr>
        <p:txBody>
          <a:bodyPr>
            <a:normAutofit fontScale="25000" lnSpcReduction="20000"/>
          </a:bodyPr>
          <a:lstStyle/>
          <a:p>
            <a:r>
              <a:rPr lang="ru-RU" sz="11200" dirty="0" smtClean="0">
                <a:solidFill>
                  <a:srgbClr val="00B050"/>
                </a:solidFill>
              </a:rPr>
              <a:t>Развитие речи средствами театрализованной </a:t>
            </a:r>
            <a:r>
              <a:rPr lang="ru-RU" sz="12800" dirty="0" smtClean="0">
                <a:solidFill>
                  <a:srgbClr val="00B050"/>
                </a:solidFill>
              </a:rPr>
              <a:t>деятельности.</a:t>
            </a:r>
          </a:p>
          <a:p>
            <a:endParaRPr lang="ru-RU" dirty="0" smtClean="0">
              <a:solidFill>
                <a:srgbClr val="00B050"/>
              </a:solidFill>
            </a:endParaRPr>
          </a:p>
          <a:p>
            <a:r>
              <a:rPr lang="ru-RU" sz="11200" dirty="0" smtClean="0">
                <a:solidFill>
                  <a:srgbClr val="002060"/>
                </a:solidFill>
              </a:rPr>
              <a:t>Воспитателя высшей квалификационной категории </a:t>
            </a:r>
            <a:r>
              <a:rPr lang="ru-RU" sz="11200" dirty="0" err="1" smtClean="0">
                <a:solidFill>
                  <a:srgbClr val="002060"/>
                </a:solidFill>
              </a:rPr>
              <a:t>Моревой</a:t>
            </a:r>
            <a:r>
              <a:rPr lang="ru-RU" sz="11200" dirty="0" smtClean="0">
                <a:solidFill>
                  <a:srgbClr val="002060"/>
                </a:solidFill>
              </a:rPr>
              <a:t> О.И.</a:t>
            </a:r>
          </a:p>
          <a:p>
            <a:r>
              <a:rPr lang="ru-RU" sz="9600" dirty="0" smtClean="0">
                <a:solidFill>
                  <a:srgbClr val="002060"/>
                </a:solidFill>
              </a:rPr>
              <a:t>МДОУ «Детский сад №22»</a:t>
            </a:r>
          </a:p>
          <a:p>
            <a:r>
              <a:rPr lang="ru-RU" sz="9600" dirty="0" smtClean="0">
                <a:solidFill>
                  <a:srgbClr val="002060"/>
                </a:solidFill>
              </a:rPr>
              <a:t>Щекино 2022г.</a:t>
            </a:r>
            <a:endParaRPr lang="ru-RU" sz="96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0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42" y="809628"/>
            <a:ext cx="9072558" cy="6048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004.jpg"/>
          <p:cNvPicPr>
            <a:picLocks noChangeAspect="1"/>
          </p:cNvPicPr>
          <p:nvPr/>
        </p:nvPicPr>
        <p:blipFill>
          <a:blip r:embed="rId2"/>
          <a:srcRect t="50063" r="3439"/>
          <a:stretch>
            <a:fillRect/>
          </a:stretch>
        </p:blipFill>
        <p:spPr>
          <a:xfrm>
            <a:off x="0" y="428604"/>
            <a:ext cx="9501222" cy="6429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0042"/>
            <a:ext cx="8934329" cy="5929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908" y="285728"/>
            <a:ext cx="9858408" cy="6572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016.jpg"/>
          <p:cNvPicPr>
            <a:picLocks noChangeAspect="1"/>
          </p:cNvPicPr>
          <p:nvPr/>
        </p:nvPicPr>
        <p:blipFill>
          <a:blip r:embed="rId2"/>
          <a:srcRect l="12844" t="4809" r="5214" b="10079"/>
          <a:stretch>
            <a:fillRect/>
          </a:stretch>
        </p:blipFill>
        <p:spPr>
          <a:xfrm>
            <a:off x="62005" y="285728"/>
            <a:ext cx="8892151" cy="6143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zSj0J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7166"/>
            <a:ext cx="9144000" cy="6096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14810" y="357166"/>
            <a:ext cx="4471990" cy="106047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u="sng" dirty="0" smtClean="0"/>
              <a:t/>
            </a:r>
            <a:br>
              <a:rPr lang="ru-RU" u="sng" dirty="0" smtClean="0"/>
            </a:br>
            <a:r>
              <a:rPr lang="ru-RU" sz="2000" u="sng" dirty="0" smtClean="0">
                <a:solidFill>
                  <a:srgbClr val="FF0000"/>
                </a:solidFill>
                <a:effectLst/>
              </a:rPr>
              <a:t>Игра-драматизация-</a:t>
            </a:r>
            <a:r>
              <a:rPr lang="ru-RU" sz="2000" dirty="0" smtClean="0">
                <a:solidFill>
                  <a:srgbClr val="FF0000"/>
                </a:solidFill>
                <a:effectLst/>
              </a:rPr>
              <a:t/>
            </a:r>
            <a:br>
              <a:rPr lang="ru-RU" sz="2000" dirty="0" smtClean="0">
                <a:solidFill>
                  <a:srgbClr val="FF0000"/>
                </a:solidFill>
                <a:effectLst/>
              </a:rPr>
            </a:br>
            <a:r>
              <a:rPr lang="ru-RU" sz="2000" dirty="0" smtClean="0">
                <a:solidFill>
                  <a:srgbClr val="FF0000"/>
                </a:solidFill>
                <a:effectLst/>
              </a:rPr>
              <a:t>самый «разговорный» вид театрализованной деятельности</a:t>
            </a:r>
            <a:br>
              <a:rPr lang="ru-RU" sz="2000" dirty="0" smtClean="0">
                <a:solidFill>
                  <a:srgbClr val="FF0000"/>
                </a:solidFill>
                <a:effectLst/>
              </a:rPr>
            </a:br>
            <a:r>
              <a:rPr lang="ru-RU" sz="2000" dirty="0" smtClean="0">
                <a:solidFill>
                  <a:srgbClr val="FF0000"/>
                </a:solidFill>
                <a:effectLst/>
              </a:rPr>
              <a:t>- Способствует самопознанию и самовыражению </a:t>
            </a:r>
            <a:r>
              <a:rPr lang="ru-RU" sz="2000" dirty="0" err="1" smtClean="0">
                <a:solidFill>
                  <a:srgbClr val="FF0000"/>
                </a:solidFill>
                <a:effectLst/>
              </a:rPr>
              <a:t>личности.Создает</a:t>
            </a:r>
            <a:r>
              <a:rPr lang="ru-RU" sz="2000" dirty="0" smtClean="0">
                <a:solidFill>
                  <a:srgbClr val="FF0000"/>
                </a:solidFill>
                <a:effectLst/>
              </a:rPr>
              <a:t> условия для </a:t>
            </a:r>
            <a:r>
              <a:rPr lang="ru-RU" sz="2000" dirty="0" err="1" smtClean="0">
                <a:solidFill>
                  <a:srgbClr val="FF0000"/>
                </a:solidFill>
                <a:effectLst/>
              </a:rPr>
              <a:t>социализации,усиливая</a:t>
            </a:r>
            <a:r>
              <a:rPr lang="ru-RU" sz="2000" dirty="0" smtClean="0">
                <a:solidFill>
                  <a:srgbClr val="FF0000"/>
                </a:solidFill>
                <a:effectLst/>
              </a:rPr>
              <a:t> адаптационные способности, корректирует коммуникативные </a:t>
            </a:r>
            <a:r>
              <a:rPr lang="ru-RU" sz="2000" dirty="0" err="1" smtClean="0">
                <a:solidFill>
                  <a:srgbClr val="FF0000"/>
                </a:solidFill>
                <a:effectLst/>
              </a:rPr>
              <a:t>качества,помогает</a:t>
            </a:r>
            <a:r>
              <a:rPr lang="ru-RU" sz="2000" dirty="0" smtClean="0">
                <a:solidFill>
                  <a:srgbClr val="FF0000"/>
                </a:solidFill>
                <a:effectLst/>
              </a:rPr>
              <a:t> осознанию чувства удовлетворения, радости, успешности.</a:t>
            </a:r>
            <a:endParaRPr lang="ru-RU" sz="2000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0150326_094920.jpg"/>
          <p:cNvPicPr>
            <a:picLocks noChangeAspect="1"/>
          </p:cNvPicPr>
          <p:nvPr/>
        </p:nvPicPr>
        <p:blipFill>
          <a:blip r:embed="rId2" cstate="print"/>
          <a:srcRect l="14062" t="9722"/>
          <a:stretch>
            <a:fillRect/>
          </a:stretch>
        </p:blipFill>
        <p:spPr>
          <a:xfrm>
            <a:off x="0" y="1431965"/>
            <a:ext cx="9182554" cy="5426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effectLst/>
                <a:latin typeface="+mn-lt"/>
              </a:rPr>
              <a:t>Сказка «Три медведя»</a:t>
            </a:r>
            <a:endParaRPr lang="ru-RU" dirty="0">
              <a:solidFill>
                <a:srgbClr val="FF0000"/>
              </a:solidFill>
              <a:effectLst/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0150326_103225.jpg"/>
          <p:cNvPicPr>
            <a:picLocks noChangeAspect="1"/>
          </p:cNvPicPr>
          <p:nvPr/>
        </p:nvPicPr>
        <p:blipFill>
          <a:blip r:embed="rId2" cstate="print"/>
          <a:srcRect l="7812" r="9375"/>
          <a:stretch>
            <a:fillRect/>
          </a:stretch>
        </p:blipFill>
        <p:spPr>
          <a:xfrm>
            <a:off x="0" y="218396"/>
            <a:ext cx="9144000" cy="6210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50326_103327.jpg"/>
          <p:cNvPicPr>
            <a:picLocks noChangeAspect="1"/>
          </p:cNvPicPr>
          <p:nvPr/>
        </p:nvPicPr>
        <p:blipFill>
          <a:blip r:embed="rId2" cstate="print"/>
          <a:srcRect t="6944" r="17969"/>
          <a:stretch>
            <a:fillRect/>
          </a:stretch>
        </p:blipFill>
        <p:spPr>
          <a:xfrm>
            <a:off x="-260156" y="500042"/>
            <a:ext cx="9404156" cy="6000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50326_103453.jpg"/>
          <p:cNvPicPr>
            <a:picLocks noChangeAspect="1"/>
          </p:cNvPicPr>
          <p:nvPr/>
        </p:nvPicPr>
        <p:blipFill>
          <a:blip r:embed="rId2" cstate="print"/>
          <a:srcRect r="12500"/>
          <a:stretch>
            <a:fillRect/>
          </a:stretch>
        </p:blipFill>
        <p:spPr>
          <a:xfrm>
            <a:off x="0" y="500042"/>
            <a:ext cx="9144000" cy="5878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-fu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28760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u="sng" dirty="0" smtClean="0">
                <a:solidFill>
                  <a:srgbClr val="FF0000"/>
                </a:solidFill>
              </a:rPr>
              <a:t>Театрализованная деятельность- </a:t>
            </a:r>
            <a:r>
              <a:rPr lang="ru-RU" dirty="0" smtClean="0">
                <a:solidFill>
                  <a:srgbClr val="0070C0"/>
                </a:solidFill>
              </a:rPr>
              <a:t>это.. не просто игра! Это прекрасное средство для интенсивного развития речи детей, обогащения словаря, развития мышления, воображения.</a:t>
            </a:r>
            <a:endParaRPr lang="ru-RU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50326_0950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age.jpg"/>
          <p:cNvPicPr>
            <a:picLocks noChangeAspect="1"/>
          </p:cNvPicPr>
          <p:nvPr/>
        </p:nvPicPr>
        <p:blipFill>
          <a:blip r:embed="rId2"/>
          <a:srcRect t="6250"/>
          <a:stretch>
            <a:fillRect/>
          </a:stretch>
        </p:blipFill>
        <p:spPr>
          <a:xfrm>
            <a:off x="4251975" y="0"/>
            <a:ext cx="489202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4043362" cy="114300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  <a:effectLst/>
                <a:latin typeface="+mn-lt"/>
              </a:rPr>
              <a:t>« </a:t>
            </a:r>
            <a:r>
              <a:rPr lang="ru-RU" dirty="0" err="1" smtClean="0">
                <a:solidFill>
                  <a:srgbClr val="FF0000"/>
                </a:solidFill>
                <a:effectLst/>
                <a:latin typeface="+mn-lt"/>
              </a:rPr>
              <a:t>Дюймовочка</a:t>
            </a:r>
            <a:r>
              <a:rPr lang="ru-RU" dirty="0" smtClean="0">
                <a:solidFill>
                  <a:srgbClr val="FF0000"/>
                </a:solidFill>
                <a:effectLst/>
                <a:latin typeface="+mn-lt"/>
              </a:rPr>
              <a:t>»</a:t>
            </a:r>
            <a:endParaRPr lang="ru-RU" dirty="0">
              <a:solidFill>
                <a:srgbClr val="FF0000"/>
              </a:solidFill>
              <a:effectLst/>
              <a:latin typeface="+mn-lt"/>
            </a:endParaRPr>
          </a:p>
        </p:txBody>
      </p:sp>
      <p:pic>
        <p:nvPicPr>
          <p:cNvPr id="8" name="Рисунок 7" descr="560b32bb37c92.jpg"/>
          <p:cNvPicPr>
            <a:picLocks noChangeAspect="1"/>
          </p:cNvPicPr>
          <p:nvPr/>
        </p:nvPicPr>
        <p:blipFill>
          <a:blip r:embed="rId3"/>
          <a:srcRect t="57834" r="73888"/>
          <a:stretch>
            <a:fillRect/>
          </a:stretch>
        </p:blipFill>
        <p:spPr>
          <a:xfrm>
            <a:off x="0" y="2477727"/>
            <a:ext cx="3855062" cy="4380273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0010.jpg"/>
          <p:cNvPicPr>
            <a:picLocks noChangeAspect="1"/>
          </p:cNvPicPr>
          <p:nvPr/>
        </p:nvPicPr>
        <p:blipFill>
          <a:blip r:embed="rId2"/>
          <a:srcRect l="19647" r="17008"/>
          <a:stretch>
            <a:fillRect/>
          </a:stretch>
        </p:blipFill>
        <p:spPr>
          <a:xfrm>
            <a:off x="2500266" y="0"/>
            <a:ext cx="6643734" cy="6921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93e72450408cdab5ae0001f85c5decd8_1390x930.jpg"/>
          <p:cNvPicPr>
            <a:picLocks noChangeAspect="1"/>
          </p:cNvPicPr>
          <p:nvPr/>
        </p:nvPicPr>
        <p:blipFill>
          <a:blip r:embed="rId3"/>
          <a:srcRect l="75781" t="62823" b="9617"/>
          <a:stretch>
            <a:fillRect/>
          </a:stretch>
        </p:blipFill>
        <p:spPr>
          <a:xfrm>
            <a:off x="285720" y="5015438"/>
            <a:ext cx="2214546" cy="1842562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1971660" cy="1082660"/>
          </a:xfrm>
        </p:spPr>
        <p:txBody>
          <a:bodyPr>
            <a:noAutofit/>
          </a:bodyPr>
          <a:lstStyle/>
          <a:p>
            <a:r>
              <a:rPr lang="ru-RU" sz="4800" dirty="0" smtClean="0">
                <a:solidFill>
                  <a:srgbClr val="FF0000"/>
                </a:solidFill>
                <a:effectLst/>
              </a:rPr>
              <a:t>Р</a:t>
            </a:r>
            <a:br>
              <a:rPr lang="ru-RU" sz="4800" dirty="0" smtClean="0">
                <a:solidFill>
                  <a:srgbClr val="FF0000"/>
                </a:solidFill>
                <a:effectLst/>
              </a:rPr>
            </a:br>
            <a:r>
              <a:rPr lang="ru-RU" sz="4800" dirty="0" smtClean="0">
                <a:solidFill>
                  <a:srgbClr val="FF0000"/>
                </a:solidFill>
                <a:effectLst/>
              </a:rPr>
              <a:t>е</a:t>
            </a:r>
            <a:br>
              <a:rPr lang="ru-RU" sz="4800" dirty="0" smtClean="0">
                <a:solidFill>
                  <a:srgbClr val="FF0000"/>
                </a:solidFill>
                <a:effectLst/>
              </a:rPr>
            </a:br>
            <a:r>
              <a:rPr lang="ru-RU" sz="4800" dirty="0" smtClean="0">
                <a:solidFill>
                  <a:srgbClr val="FF0000"/>
                </a:solidFill>
                <a:effectLst/>
              </a:rPr>
              <a:t/>
            </a:r>
            <a:br>
              <a:rPr lang="ru-RU" sz="4800" dirty="0" smtClean="0">
                <a:solidFill>
                  <a:srgbClr val="FF0000"/>
                </a:solidFill>
                <a:effectLst/>
              </a:rPr>
            </a:br>
            <a:r>
              <a:rPr lang="ru-RU" sz="4800" dirty="0" smtClean="0">
                <a:solidFill>
                  <a:srgbClr val="FF0000"/>
                </a:solidFill>
                <a:effectLst/>
              </a:rPr>
              <a:t/>
            </a:r>
            <a:br>
              <a:rPr lang="ru-RU" sz="4800" dirty="0" smtClean="0">
                <a:solidFill>
                  <a:srgbClr val="FF0000"/>
                </a:solidFill>
                <a:effectLst/>
              </a:rPr>
            </a:br>
            <a:r>
              <a:rPr lang="ru-RU" sz="4800" dirty="0" smtClean="0">
                <a:solidFill>
                  <a:srgbClr val="FF0000"/>
                </a:solidFill>
                <a:effectLst/>
              </a:rPr>
              <a:t/>
            </a:r>
            <a:br>
              <a:rPr lang="ru-RU" sz="4800" dirty="0" smtClean="0">
                <a:solidFill>
                  <a:srgbClr val="FF0000"/>
                </a:solidFill>
                <a:effectLst/>
              </a:rPr>
            </a:br>
            <a:r>
              <a:rPr lang="ru-RU" sz="4800" dirty="0" smtClean="0">
                <a:solidFill>
                  <a:srgbClr val="FF0000"/>
                </a:solidFill>
                <a:effectLst/>
              </a:rPr>
              <a:t/>
            </a:r>
            <a:br>
              <a:rPr lang="ru-RU" sz="4800" dirty="0" smtClean="0">
                <a:solidFill>
                  <a:srgbClr val="FF0000"/>
                </a:solidFill>
                <a:effectLst/>
              </a:rPr>
            </a:br>
            <a:r>
              <a:rPr lang="ru-RU" sz="5400" dirty="0" err="1" smtClean="0">
                <a:solidFill>
                  <a:srgbClr val="FF0000"/>
                </a:solidFill>
                <a:effectLst/>
                <a:latin typeface="+mn-lt"/>
              </a:rPr>
              <a:t>р</a:t>
            </a:r>
            <a:r>
              <a:rPr lang="ru-RU" sz="5400" dirty="0" smtClean="0">
                <a:solidFill>
                  <a:srgbClr val="FF0000"/>
                </a:solidFill>
                <a:effectLst/>
                <a:latin typeface="+mn-lt"/>
              </a:rPr>
              <a:t/>
            </a:r>
            <a:br>
              <a:rPr lang="ru-RU" sz="5400" dirty="0" smtClean="0">
                <a:solidFill>
                  <a:srgbClr val="FF0000"/>
                </a:solidFill>
                <a:effectLst/>
                <a:latin typeface="+mn-lt"/>
              </a:rPr>
            </a:br>
            <a:r>
              <a:rPr lang="ru-RU" sz="5400" dirty="0" smtClean="0">
                <a:solidFill>
                  <a:srgbClr val="FF0000"/>
                </a:solidFill>
                <a:effectLst/>
                <a:latin typeface="+mn-lt"/>
              </a:rPr>
              <a:t>е</a:t>
            </a:r>
            <a:br>
              <a:rPr lang="ru-RU" sz="5400" dirty="0" smtClean="0">
                <a:solidFill>
                  <a:srgbClr val="FF0000"/>
                </a:solidFill>
                <a:effectLst/>
                <a:latin typeface="+mn-lt"/>
              </a:rPr>
            </a:br>
            <a:r>
              <a:rPr lang="ru-RU" sz="5400" dirty="0" err="1" smtClean="0">
                <a:solidFill>
                  <a:srgbClr val="FF0000"/>
                </a:solidFill>
                <a:effectLst/>
                <a:latin typeface="+mn-lt"/>
              </a:rPr>
              <a:t>п</a:t>
            </a:r>
            <a:r>
              <a:rPr lang="ru-RU" sz="5400" dirty="0" smtClean="0">
                <a:solidFill>
                  <a:srgbClr val="FF0000"/>
                </a:solidFill>
                <a:effectLst/>
                <a:latin typeface="+mn-lt"/>
              </a:rPr>
              <a:t/>
            </a:r>
            <a:br>
              <a:rPr lang="ru-RU" sz="5400" dirty="0" smtClean="0">
                <a:solidFill>
                  <a:srgbClr val="FF0000"/>
                </a:solidFill>
                <a:effectLst/>
                <a:latin typeface="+mn-lt"/>
              </a:rPr>
            </a:br>
            <a:r>
              <a:rPr lang="ru-RU" sz="5400" dirty="0" smtClean="0">
                <a:solidFill>
                  <a:srgbClr val="FF0000"/>
                </a:solidFill>
                <a:effectLst/>
                <a:latin typeface="+mn-lt"/>
              </a:rPr>
              <a:t>к</a:t>
            </a:r>
            <a:br>
              <a:rPr lang="ru-RU" sz="5400" dirty="0" smtClean="0">
                <a:solidFill>
                  <a:srgbClr val="FF0000"/>
                </a:solidFill>
                <a:effectLst/>
                <a:latin typeface="+mn-lt"/>
              </a:rPr>
            </a:br>
            <a:r>
              <a:rPr lang="ru-RU" sz="5400" dirty="0" smtClean="0">
                <a:solidFill>
                  <a:srgbClr val="FF0000"/>
                </a:solidFill>
                <a:effectLst/>
                <a:latin typeface="+mn-lt"/>
              </a:rPr>
              <a:t>а</a:t>
            </a:r>
            <a:endParaRPr lang="ru-RU" sz="5400" dirty="0">
              <a:solidFill>
                <a:srgbClr val="FF0000"/>
              </a:solidFill>
              <a:effectLst/>
              <a:latin typeface="+mn-lt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0009.jpg"/>
          <p:cNvPicPr>
            <a:picLocks noChangeAspect="1"/>
          </p:cNvPicPr>
          <p:nvPr/>
        </p:nvPicPr>
        <p:blipFill>
          <a:blip r:embed="rId2"/>
          <a:srcRect t="48958"/>
          <a:stretch>
            <a:fillRect/>
          </a:stretch>
        </p:blipFill>
        <p:spPr>
          <a:xfrm>
            <a:off x="-534208" y="0"/>
            <a:ext cx="9678208" cy="6429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009.jpg"/>
          <p:cNvPicPr>
            <a:picLocks noChangeAspect="1"/>
          </p:cNvPicPr>
          <p:nvPr/>
        </p:nvPicPr>
        <p:blipFill>
          <a:blip r:embed="rId2"/>
          <a:srcRect b="50000"/>
          <a:stretch>
            <a:fillRect/>
          </a:stretch>
        </p:blipFill>
        <p:spPr>
          <a:xfrm>
            <a:off x="0" y="264492"/>
            <a:ext cx="9144000" cy="59505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4ee228f65a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600" dirty="0" smtClean="0">
                <a:solidFill>
                  <a:srgbClr val="00B050"/>
                </a:solidFill>
                <a:effectLst/>
              </a:rPr>
              <a:t>«</a:t>
            </a:r>
            <a:r>
              <a:rPr lang="ru-RU" sz="3600" dirty="0" smtClean="0">
                <a:solidFill>
                  <a:srgbClr val="00B050"/>
                </a:solidFill>
                <a:effectLst/>
                <a:latin typeface="+mn-lt"/>
              </a:rPr>
              <a:t>Путешествие по сказкам  Пушкина</a:t>
            </a:r>
            <a:r>
              <a:rPr lang="ru-RU" sz="3600" dirty="0" smtClean="0">
                <a:solidFill>
                  <a:srgbClr val="00B050"/>
                </a:solidFill>
                <a:effectLst/>
              </a:rPr>
              <a:t>»</a:t>
            </a:r>
            <a:endParaRPr lang="ru-RU" sz="36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143504" y="274638"/>
            <a:ext cx="3543296" cy="11430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+mn-lt"/>
              </a:rPr>
              <a:t>Репетиция перед выходом на сцену</a:t>
            </a:r>
            <a:endParaRPr lang="ru-RU" sz="280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8" name="Рисунок 7" descr="Фото-04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 descr="93e72450408cdab5ae0001f85c5decd8_1390x930.jpg"/>
          <p:cNvPicPr>
            <a:picLocks noChangeAspect="1"/>
          </p:cNvPicPr>
          <p:nvPr/>
        </p:nvPicPr>
        <p:blipFill>
          <a:blip r:embed="rId3"/>
          <a:srcRect l="57813" t="25201"/>
          <a:stretch>
            <a:fillRect/>
          </a:stretch>
        </p:blipFill>
        <p:spPr>
          <a:xfrm>
            <a:off x="5286380" y="1428736"/>
            <a:ext cx="3857620" cy="5000636"/>
          </a:xfrm>
          <a:prstGeom prst="rect">
            <a:avLst/>
          </a:prstGeom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Фото-047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то-0460.jpg"/>
          <p:cNvPicPr>
            <a:picLocks noChangeAspect="1"/>
          </p:cNvPicPr>
          <p:nvPr/>
        </p:nvPicPr>
        <p:blipFill>
          <a:blip r:embed="rId2" cstate="print"/>
          <a:srcRect l="32275" r="32031" b="10416"/>
          <a:stretch>
            <a:fillRect/>
          </a:stretch>
        </p:blipFill>
        <p:spPr>
          <a:xfrm>
            <a:off x="0" y="0"/>
            <a:ext cx="3643370" cy="6858000"/>
          </a:xfrm>
          <a:prstGeom prst="rect">
            <a:avLst/>
          </a:prstGeom>
        </p:spPr>
      </p:pic>
      <p:pic>
        <p:nvPicPr>
          <p:cNvPr id="7" name="Рисунок 6" descr="Фото-0441.jpg"/>
          <p:cNvPicPr>
            <a:picLocks noChangeAspect="1"/>
          </p:cNvPicPr>
          <p:nvPr/>
        </p:nvPicPr>
        <p:blipFill>
          <a:blip r:embed="rId3" cstate="print"/>
          <a:srcRect t="6250" b="11458"/>
          <a:stretch>
            <a:fillRect/>
          </a:stretch>
        </p:blipFill>
        <p:spPr>
          <a:xfrm>
            <a:off x="3674984" y="428604"/>
            <a:ext cx="5469016" cy="6000768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S20903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1800" b="1" u="sng" dirty="0" smtClean="0">
                <a:solidFill>
                  <a:srgbClr val="FF0000"/>
                </a:solidFill>
              </a:rPr>
              <a:t>Идея: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>
                <a:solidFill>
                  <a:srgbClr val="C00000"/>
                </a:solidFill>
                <a:effectLst/>
                <a:latin typeface="+mn-lt"/>
              </a:rPr>
              <a:t>1. используя активные формы, методы и приемы, формировать у детей интерес к театрализованной игре и активное участие в ней. Развивать фантазию, творческие способности, ассоциативное мышление.</a:t>
            </a:r>
            <a:br>
              <a:rPr lang="ru-RU" sz="1800" dirty="0" smtClean="0">
                <a:solidFill>
                  <a:srgbClr val="C00000"/>
                </a:solidFill>
                <a:effectLst/>
                <a:latin typeface="+mn-lt"/>
              </a:rPr>
            </a:br>
            <a:r>
              <a:rPr lang="ru-RU" sz="1800" dirty="0" smtClean="0">
                <a:solidFill>
                  <a:srgbClr val="C00000"/>
                </a:solidFill>
                <a:effectLst/>
                <a:latin typeface="+mn-lt"/>
              </a:rPr>
              <a:t>2. Побуждать детей к активному общению, развивать речь и умение строить диалог. Развивать  коммуникативные качества личности, память, воображение, фантазию, инициативность, </a:t>
            </a:r>
            <a:r>
              <a:rPr lang="ru-RU" sz="1800" dirty="0" err="1" smtClean="0">
                <a:solidFill>
                  <a:srgbClr val="C00000"/>
                </a:solidFill>
                <a:effectLst/>
                <a:latin typeface="+mn-lt"/>
              </a:rPr>
              <a:t>раскрепощенность</a:t>
            </a:r>
            <a:r>
              <a:rPr lang="ru-RU" sz="1800" dirty="0" smtClean="0">
                <a:solidFill>
                  <a:srgbClr val="C00000"/>
                </a:solidFill>
                <a:effectLst/>
                <a:latin typeface="+mn-lt"/>
              </a:rPr>
              <a:t>.</a:t>
            </a:r>
            <a:r>
              <a:rPr lang="ru-RU" sz="1800" dirty="0" smtClean="0">
                <a:solidFill>
                  <a:srgbClr val="7030A0"/>
                </a:solidFill>
                <a:latin typeface="+mn-lt"/>
              </a:rPr>
              <a:t/>
            </a:r>
            <a:br>
              <a:rPr lang="ru-RU" sz="1800" dirty="0" smtClean="0">
                <a:solidFill>
                  <a:srgbClr val="7030A0"/>
                </a:solidFill>
                <a:latin typeface="+mn-lt"/>
              </a:rPr>
            </a:br>
            <a:endParaRPr lang="ru-RU" sz="1800" dirty="0">
              <a:solidFill>
                <a:srgbClr val="7030A0"/>
              </a:solidFill>
              <a:latin typeface="+mn-lt"/>
            </a:endParaRPr>
          </a:p>
        </p:txBody>
      </p:sp>
      <p:pic>
        <p:nvPicPr>
          <p:cNvPr id="3" name="Рисунок 2" descr="0014-014-Molodtsy.jpg"/>
          <p:cNvPicPr>
            <a:picLocks noChangeAspect="1"/>
          </p:cNvPicPr>
          <p:nvPr/>
        </p:nvPicPr>
        <p:blipFill>
          <a:blip r:embed="rId2"/>
          <a:srcRect t="31250"/>
          <a:stretch>
            <a:fillRect/>
          </a:stretch>
        </p:blipFill>
        <p:spPr>
          <a:xfrm>
            <a:off x="1" y="2071678"/>
            <a:ext cx="9154206" cy="4786322"/>
          </a:xfrm>
          <a:prstGeom prst="rect">
            <a:avLst/>
          </a:prstGeom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то-0462.jpg"/>
          <p:cNvPicPr>
            <a:picLocks noChangeAspect="1"/>
          </p:cNvPicPr>
          <p:nvPr/>
        </p:nvPicPr>
        <p:blipFill>
          <a:blip r:embed="rId2" cstate="print"/>
          <a:srcRect t="18750"/>
          <a:stretch>
            <a:fillRect/>
          </a:stretch>
        </p:blipFill>
        <p:spPr>
          <a:xfrm>
            <a:off x="0" y="500042"/>
            <a:ext cx="9144000" cy="5572140"/>
          </a:xfrm>
          <a:prstGeom prst="rect">
            <a:avLst/>
          </a:prstGeom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Фото-04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0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1351991"/>
            <a:ext cx="8361669" cy="5506009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effectLst/>
              </a:rPr>
              <a:t>« Кошкин дом»</a:t>
            </a:r>
            <a:endParaRPr lang="ru-RU" dirty="0">
              <a:solidFill>
                <a:srgbClr val="FF0000"/>
              </a:solidFill>
              <a:effectLst/>
            </a:endParaRP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0025.jpg"/>
          <p:cNvPicPr>
            <a:picLocks noChangeAspect="1"/>
          </p:cNvPicPr>
          <p:nvPr/>
        </p:nvPicPr>
        <p:blipFill>
          <a:blip r:embed="rId2"/>
          <a:srcRect t="6840"/>
          <a:stretch>
            <a:fillRect/>
          </a:stretch>
        </p:blipFill>
        <p:spPr>
          <a:xfrm>
            <a:off x="0" y="1214422"/>
            <a:ext cx="9200629" cy="5643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effectLst/>
                <a:latin typeface="+mn-lt"/>
              </a:rPr>
              <a:t>« Теремок»</a:t>
            </a:r>
            <a:endParaRPr lang="ru-RU" dirty="0">
              <a:solidFill>
                <a:srgbClr val="FF0000"/>
              </a:solidFill>
              <a:effectLst/>
              <a:latin typeface="+mn-lt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_35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121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36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71934" y="0"/>
            <a:ext cx="4590893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3971924" cy="114300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  <a:effectLst/>
                <a:latin typeface="+mn-lt"/>
              </a:rPr>
              <a:t>« Белоснежка</a:t>
            </a:r>
            <a:r>
              <a:rPr lang="ru-RU" dirty="0" smtClean="0">
                <a:solidFill>
                  <a:srgbClr val="FF0000"/>
                </a:solidFill>
                <a:effectLst/>
              </a:rPr>
              <a:t>»</a:t>
            </a:r>
            <a:endParaRPr lang="ru-RU" dirty="0">
              <a:solidFill>
                <a:srgbClr val="FF0000"/>
              </a:solidFill>
              <a:effectLst/>
            </a:endParaRPr>
          </a:p>
        </p:txBody>
      </p:sp>
      <p:pic>
        <p:nvPicPr>
          <p:cNvPr id="7" name="Рисунок 6" descr="pica4u.ru_12468579441-11.jpg"/>
          <p:cNvPicPr>
            <a:picLocks noChangeAspect="1"/>
          </p:cNvPicPr>
          <p:nvPr/>
        </p:nvPicPr>
        <p:blipFill>
          <a:blip r:embed="rId3"/>
          <a:srcRect t="16666" r="57812"/>
          <a:stretch>
            <a:fillRect/>
          </a:stretch>
        </p:blipFill>
        <p:spPr>
          <a:xfrm>
            <a:off x="0" y="1142984"/>
            <a:ext cx="3857620" cy="5715016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_3675.JPG"/>
          <p:cNvPicPr>
            <a:picLocks noChangeAspect="1"/>
          </p:cNvPicPr>
          <p:nvPr/>
        </p:nvPicPr>
        <p:blipFill>
          <a:blip r:embed="rId2" cstate="print"/>
          <a:srcRect l="9336" r="3524" b="6250"/>
          <a:stretch>
            <a:fillRect/>
          </a:stretch>
        </p:blipFill>
        <p:spPr>
          <a:xfrm>
            <a:off x="0" y="0"/>
            <a:ext cx="4000528" cy="6429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DSC_36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6248" y="241607"/>
            <a:ext cx="4429156" cy="66163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369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53107" y="0"/>
            <a:ext cx="4590893" cy="6858000"/>
          </a:xfrm>
          <a:prstGeom prst="rect">
            <a:avLst/>
          </a:prstGeom>
        </p:spPr>
      </p:pic>
      <p:pic>
        <p:nvPicPr>
          <p:cNvPr id="3" name="Рисунок 2" descr="DSC_3732.JPG"/>
          <p:cNvPicPr>
            <a:picLocks noChangeAspect="1"/>
          </p:cNvPicPr>
          <p:nvPr/>
        </p:nvPicPr>
        <p:blipFill>
          <a:blip r:embed="rId3" cstate="print"/>
          <a:srcRect b="-413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37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68405"/>
            <a:ext cx="9144000" cy="6121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37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68405"/>
            <a:ext cx="9144000" cy="6121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14546" y="0"/>
            <a:ext cx="5715040" cy="128586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400" dirty="0" smtClean="0">
                <a:solidFill>
                  <a:srgbClr val="FF0000"/>
                </a:solidFill>
              </a:rPr>
              <a:t>задачи: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1. Пополнение и активизация словаря</a:t>
            </a:r>
            <a:br>
              <a:rPr lang="ru-RU" sz="2400" dirty="0" smtClean="0"/>
            </a:br>
            <a:r>
              <a:rPr lang="ru-RU" sz="2400" dirty="0" smtClean="0"/>
              <a:t>2.Совершенствование монологической и диалогической форм речи.</a:t>
            </a:r>
            <a:br>
              <a:rPr lang="ru-RU" sz="2400" dirty="0" smtClean="0"/>
            </a:br>
            <a:r>
              <a:rPr lang="ru-RU" sz="2400" dirty="0" smtClean="0"/>
              <a:t>3.Воспитание культуры речевого общения,  умения действовать  согласованно в коллективе.</a:t>
            </a:r>
            <a:endParaRPr lang="ru-RU" dirty="0"/>
          </a:p>
        </p:txBody>
      </p:sp>
      <p:pic>
        <p:nvPicPr>
          <p:cNvPr id="6" name="Рисунок 5" descr="560b32bb37c9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1836" y="357166"/>
            <a:ext cx="8652164" cy="6088056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37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68405"/>
            <a:ext cx="9144000" cy="6121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37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68405"/>
            <a:ext cx="9144000" cy="6121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effectLst/>
                <a:latin typeface="+mn-lt"/>
              </a:rPr>
              <a:t>Главные зрители.</a:t>
            </a:r>
            <a:endParaRPr lang="ru-RU" dirty="0">
              <a:solidFill>
                <a:srgbClr val="FF0000"/>
              </a:solidFill>
              <a:effectLst/>
              <a:latin typeface="+mn-lt"/>
            </a:endParaRPr>
          </a:p>
        </p:txBody>
      </p:sp>
      <p:pic>
        <p:nvPicPr>
          <p:cNvPr id="3" name="Рисунок 2" descr="IMG_00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0" y="1695997"/>
            <a:ext cx="8072494" cy="5162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то2006.jpg"/>
          <p:cNvPicPr>
            <a:picLocks noChangeAspect="1"/>
          </p:cNvPicPr>
          <p:nvPr/>
        </p:nvPicPr>
        <p:blipFill>
          <a:blip r:embed="rId2"/>
          <a:srcRect t="18284"/>
          <a:stretch>
            <a:fillRect/>
          </a:stretch>
        </p:blipFill>
        <p:spPr>
          <a:xfrm>
            <a:off x="0" y="1643050"/>
            <a:ext cx="8509097" cy="5214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rgbClr val="FF0000"/>
                </a:solidFill>
                <a:effectLst/>
                <a:latin typeface="+mn-lt"/>
              </a:rPr>
              <a:t>« Духовная жизнь ребенка полна лишь тогда, когда он живет в мире сказок, </a:t>
            </a:r>
            <a:r>
              <a:rPr lang="ru-RU" sz="2800" dirty="0" err="1" smtClean="0">
                <a:solidFill>
                  <a:srgbClr val="FF0000"/>
                </a:solidFill>
                <a:effectLst/>
                <a:latin typeface="+mn-lt"/>
              </a:rPr>
              <a:t>творчества,воображения</a:t>
            </a:r>
            <a:r>
              <a:rPr lang="ru-RU" sz="2800" dirty="0" smtClean="0">
                <a:solidFill>
                  <a:srgbClr val="FF0000"/>
                </a:solidFill>
                <a:effectLst/>
                <a:latin typeface="+mn-lt"/>
              </a:rPr>
              <a:t>, </a:t>
            </a:r>
            <a:r>
              <a:rPr lang="ru-RU" sz="2800" dirty="0" err="1" smtClean="0">
                <a:solidFill>
                  <a:srgbClr val="FF0000"/>
                </a:solidFill>
                <a:effectLst/>
                <a:latin typeface="+mn-lt"/>
              </a:rPr>
              <a:t>фантазии,а</a:t>
            </a:r>
            <a:r>
              <a:rPr lang="ru-RU" sz="2800" dirty="0" smtClean="0">
                <a:solidFill>
                  <a:srgbClr val="FF0000"/>
                </a:solidFill>
                <a:effectLst/>
                <a:latin typeface="+mn-lt"/>
              </a:rPr>
              <a:t> без этого 	он засушенный цветок»</a:t>
            </a:r>
            <a:br>
              <a:rPr lang="ru-RU" sz="2800" dirty="0" smtClean="0">
                <a:solidFill>
                  <a:srgbClr val="FF0000"/>
                </a:solidFill>
                <a:effectLst/>
                <a:latin typeface="+mn-lt"/>
              </a:rPr>
            </a:br>
            <a:r>
              <a:rPr lang="ru-RU" sz="2800" dirty="0" smtClean="0">
                <a:solidFill>
                  <a:srgbClr val="FF0000"/>
                </a:solidFill>
                <a:effectLst/>
                <a:latin typeface="+mn-lt"/>
              </a:rPr>
              <a:t>					В. Сухомлинский</a:t>
            </a:r>
            <a:r>
              <a:rPr lang="ru-RU" sz="2800" dirty="0" smtClean="0">
                <a:solidFill>
                  <a:srgbClr val="FF0000"/>
                </a:solidFill>
                <a:effectLst/>
              </a:rPr>
              <a:t>.</a:t>
            </a:r>
            <a:endParaRPr lang="ru-RU" sz="2800" dirty="0">
              <a:solidFill>
                <a:srgbClr val="FF0000"/>
              </a:solidFill>
              <a:effectLst/>
            </a:endParaRP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017-017-Blagodarju-za-vnimani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3192597-10ccbf290fe61b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3143" y="0"/>
            <a:ext cx="9797143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FF0000"/>
                </a:solidFill>
                <a:effectLst/>
                <a:latin typeface="+mn-lt"/>
              </a:rPr>
              <a:t>Р</a:t>
            </a:r>
            <a:r>
              <a:rPr lang="ru-RU" dirty="0" smtClean="0">
                <a:solidFill>
                  <a:srgbClr val="FF0000"/>
                </a:solidFill>
                <a:effectLst/>
                <a:latin typeface="+mn-lt"/>
              </a:rPr>
              <a:t>ечь </a:t>
            </a:r>
            <a:r>
              <a:rPr lang="ru-RU" dirty="0" smtClean="0">
                <a:solidFill>
                  <a:srgbClr val="FF0000"/>
                </a:solidFill>
                <a:effectLst/>
                <a:latin typeface="+mn-lt"/>
              </a:rPr>
              <a:t>ребенка и различные виды театра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6" name="Рисунок 5" descr="55eef41137875.jpg"/>
          <p:cNvPicPr>
            <a:picLocks noChangeAspect="1"/>
          </p:cNvPicPr>
          <p:nvPr/>
        </p:nvPicPr>
        <p:blipFill>
          <a:blip r:embed="rId3"/>
          <a:srcRect r="71094" b="62316"/>
          <a:stretch>
            <a:fillRect/>
          </a:stretch>
        </p:blipFill>
        <p:spPr>
          <a:xfrm>
            <a:off x="1214414" y="357166"/>
            <a:ext cx="2643174" cy="2571744"/>
          </a:xfrm>
          <a:prstGeom prst="rect">
            <a:avLst/>
          </a:prstGeom>
        </p:spPr>
      </p:pic>
      <p:pic>
        <p:nvPicPr>
          <p:cNvPr id="7" name="Рисунок 6" descr="55eef41137875.jpg"/>
          <p:cNvPicPr>
            <a:picLocks noChangeAspect="1"/>
          </p:cNvPicPr>
          <p:nvPr/>
        </p:nvPicPr>
        <p:blipFill>
          <a:blip r:embed="rId3"/>
          <a:srcRect l="42187" t="67550" r="30228"/>
          <a:stretch>
            <a:fillRect/>
          </a:stretch>
        </p:blipFill>
        <p:spPr>
          <a:xfrm>
            <a:off x="4643438" y="4071942"/>
            <a:ext cx="3143272" cy="2279688"/>
          </a:xfrm>
          <a:prstGeom prst="rect">
            <a:avLst/>
          </a:prstGeom>
        </p:spPr>
      </p:pic>
      <p:pic>
        <p:nvPicPr>
          <p:cNvPr id="8" name="Рисунок 7" descr="55eef41137875.jpg"/>
          <p:cNvPicPr>
            <a:picLocks noChangeAspect="1"/>
          </p:cNvPicPr>
          <p:nvPr/>
        </p:nvPicPr>
        <p:blipFill>
          <a:blip r:embed="rId3"/>
          <a:srcRect t="66748" r="57813"/>
          <a:stretch>
            <a:fillRect/>
          </a:stretch>
        </p:blipFill>
        <p:spPr>
          <a:xfrm>
            <a:off x="1000100" y="4071942"/>
            <a:ext cx="3857620" cy="2269295"/>
          </a:xfrm>
          <a:prstGeom prst="rect">
            <a:avLst/>
          </a:prstGeom>
        </p:spPr>
      </p:pic>
      <p:pic>
        <p:nvPicPr>
          <p:cNvPr id="9" name="Рисунок 8" descr="55eef41137875.jpg"/>
          <p:cNvPicPr>
            <a:picLocks noChangeAspect="1"/>
          </p:cNvPicPr>
          <p:nvPr/>
        </p:nvPicPr>
        <p:blipFill>
          <a:blip r:embed="rId3"/>
          <a:srcRect l="84375" t="34795" r="3062" b="52895"/>
          <a:stretch>
            <a:fillRect/>
          </a:stretch>
        </p:blipFill>
        <p:spPr>
          <a:xfrm>
            <a:off x="4949625" y="582137"/>
            <a:ext cx="2622771" cy="1918169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700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5725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0" dirty="0" smtClean="0">
                <a:solidFill>
                  <a:srgbClr val="FF0000"/>
                </a:solidFill>
                <a:effectLst/>
              </a:rPr>
              <a:t/>
            </a:r>
            <a:br>
              <a:rPr lang="ru-RU" sz="2400" b="0" dirty="0" smtClean="0">
                <a:solidFill>
                  <a:srgbClr val="FF0000"/>
                </a:solidFill>
                <a:effectLst/>
              </a:rPr>
            </a:br>
            <a:r>
              <a:rPr lang="ru-RU" sz="2400" b="0" dirty="0" smtClean="0">
                <a:solidFill>
                  <a:srgbClr val="FF0000"/>
                </a:solidFill>
                <a:effectLst/>
              </a:rPr>
              <a:t/>
            </a:r>
            <a:br>
              <a:rPr lang="ru-RU" sz="2400" b="0" dirty="0" smtClean="0">
                <a:solidFill>
                  <a:srgbClr val="FF0000"/>
                </a:solidFill>
                <a:effectLst/>
              </a:rPr>
            </a:br>
            <a:r>
              <a:rPr lang="ru-RU" sz="2400" b="0" dirty="0" smtClean="0">
                <a:solidFill>
                  <a:srgbClr val="FF0000"/>
                </a:solidFill>
                <a:effectLst/>
                <a:latin typeface="+mn-lt"/>
              </a:rPr>
              <a:t/>
            </a:r>
            <a:br>
              <a:rPr lang="ru-RU" sz="2400" b="0" dirty="0" smtClean="0">
                <a:solidFill>
                  <a:srgbClr val="FF0000"/>
                </a:solidFill>
                <a:effectLst/>
                <a:latin typeface="+mn-lt"/>
              </a:rPr>
            </a:br>
            <a:r>
              <a:rPr lang="ru-RU" sz="3100" dirty="0" smtClean="0">
                <a:solidFill>
                  <a:srgbClr val="FF0000"/>
                </a:solidFill>
                <a:effectLst/>
                <a:latin typeface="+mn-lt"/>
              </a:rPr>
              <a:t>Настольный театр:</a:t>
            </a:r>
            <a:r>
              <a:rPr lang="ru-RU" sz="2400" b="0" dirty="0" smtClean="0">
                <a:solidFill>
                  <a:srgbClr val="FF0000"/>
                </a:solidFill>
                <a:effectLst/>
                <a:latin typeface="+mn-lt"/>
              </a:rPr>
              <a:t/>
            </a:r>
            <a:br>
              <a:rPr lang="ru-RU" sz="2400" b="0" dirty="0" smtClean="0">
                <a:solidFill>
                  <a:srgbClr val="FF0000"/>
                </a:solidFill>
                <a:effectLst/>
                <a:latin typeface="+mn-lt"/>
              </a:rPr>
            </a:br>
            <a:r>
              <a:rPr lang="ru-RU" sz="3100" b="0" dirty="0" smtClean="0">
                <a:solidFill>
                  <a:srgbClr val="002060"/>
                </a:solidFill>
                <a:effectLst/>
                <a:latin typeface="+mn-lt"/>
              </a:rPr>
              <a:t>- Способствует развитию речи, внимания</a:t>
            </a:r>
            <a:br>
              <a:rPr lang="ru-RU" sz="3100" b="0" dirty="0" smtClean="0">
                <a:solidFill>
                  <a:srgbClr val="002060"/>
                </a:solidFill>
                <a:effectLst/>
                <a:latin typeface="+mn-lt"/>
              </a:rPr>
            </a:br>
            <a:r>
              <a:rPr lang="ru-RU" sz="3100" b="0" dirty="0" smtClean="0">
                <a:solidFill>
                  <a:srgbClr val="002060"/>
                </a:solidFill>
                <a:effectLst/>
                <a:latin typeface="+mn-lt"/>
              </a:rPr>
              <a:t>-Формирует пространственные представления</a:t>
            </a:r>
            <a:br>
              <a:rPr lang="ru-RU" sz="3100" b="0" dirty="0" smtClean="0">
                <a:solidFill>
                  <a:srgbClr val="002060"/>
                </a:solidFill>
                <a:effectLst/>
                <a:latin typeface="+mn-lt"/>
              </a:rPr>
            </a:br>
            <a:r>
              <a:rPr lang="ru-RU" sz="3100" b="0" dirty="0" smtClean="0">
                <a:solidFill>
                  <a:srgbClr val="002060"/>
                </a:solidFill>
                <a:effectLst/>
                <a:latin typeface="+mn-lt"/>
              </a:rPr>
              <a:t>-Развивает ловкость, точность, выразительность, координацию движений.</a:t>
            </a:r>
            <a:endParaRPr lang="ru-RU" sz="3100" b="0" dirty="0">
              <a:solidFill>
                <a:srgbClr val="002060"/>
              </a:solidFill>
              <a:effectLst/>
              <a:latin typeface="+mn-lt"/>
            </a:endParaRPr>
          </a:p>
        </p:txBody>
      </p:sp>
      <p:pic>
        <p:nvPicPr>
          <p:cNvPr id="6" name="Рисунок 5" descr="IMG_00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00298" y="2705288"/>
            <a:ext cx="5984752" cy="3747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00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6" y="1182396"/>
            <a:ext cx="8561832" cy="5675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dirty="0" smtClean="0">
                <a:solidFill>
                  <a:srgbClr val="FF0000"/>
                </a:solidFill>
                <a:latin typeface="+mn-lt"/>
              </a:rPr>
              <a:t>Театр-</a:t>
            </a:r>
            <a:r>
              <a:rPr lang="ru-RU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ru-RU" dirty="0" err="1" smtClean="0">
                <a:solidFill>
                  <a:srgbClr val="00B050"/>
                </a:solidFill>
                <a:latin typeface="+mn-lt"/>
              </a:rPr>
              <a:t>теневой,пальчиковый</a:t>
            </a:r>
            <a:endParaRPr lang="ru-RU" dirty="0">
              <a:solidFill>
                <a:srgbClr val="00B050"/>
              </a:solidFill>
              <a:latin typeface="+mn-lt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0618430-fony-dlya-prezentacii-detskogo-sad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428625"/>
            <a:ext cx="8572500" cy="600075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  <a:effectLst/>
                <a:latin typeface="+mn-lt"/>
              </a:rPr>
              <a:t>Театр кукол </a:t>
            </a:r>
            <a:r>
              <a:rPr lang="ru-RU" dirty="0" err="1" smtClean="0">
                <a:solidFill>
                  <a:srgbClr val="FF0000"/>
                </a:solidFill>
                <a:effectLst/>
                <a:latin typeface="+mn-lt"/>
              </a:rPr>
              <a:t>Би-ба-бо</a:t>
            </a:r>
            <a:r>
              <a:rPr lang="ru-RU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+mn-lt"/>
              </a:rPr>
            </a:br>
            <a:r>
              <a:rPr lang="ru-RU" sz="3100" dirty="0" smtClean="0">
                <a:solidFill>
                  <a:srgbClr val="00B050"/>
                </a:solidFill>
                <a:latin typeface="+mn-lt"/>
              </a:rPr>
              <a:t>Посредством куклы, одетой на руку, дети говорят о своих переживаниях, тревогах и радостях поскольку полностью отожествляют себя ( свою руку) с куклой</a:t>
            </a:r>
            <a:r>
              <a:rPr lang="ru-RU" dirty="0" smtClean="0">
                <a:solidFill>
                  <a:srgbClr val="00B050"/>
                </a:solidFill>
              </a:rPr>
              <a:t>.</a:t>
            </a:r>
            <a:endParaRPr lang="ru-RU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0151102_0939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370" y="0"/>
            <a:ext cx="2714630" cy="482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20151102_093918.jpg"/>
          <p:cNvPicPr>
            <a:picLocks noChangeAspect="1"/>
          </p:cNvPicPr>
          <p:nvPr/>
        </p:nvPicPr>
        <p:blipFill>
          <a:blip r:embed="rId3" cstate="print"/>
          <a:srcRect l="23438" t="5555" r="30468" b="30556"/>
          <a:stretch>
            <a:fillRect/>
          </a:stretch>
        </p:blipFill>
        <p:spPr>
          <a:xfrm>
            <a:off x="1285852" y="0"/>
            <a:ext cx="4214842" cy="3286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20151102_093956.jpg"/>
          <p:cNvPicPr>
            <a:picLocks noChangeAspect="1"/>
          </p:cNvPicPr>
          <p:nvPr/>
        </p:nvPicPr>
        <p:blipFill>
          <a:blip r:embed="rId4" cstate="print"/>
          <a:srcRect l="4688" t="11429" r="22656" b="11428"/>
          <a:stretch>
            <a:fillRect/>
          </a:stretch>
        </p:blipFill>
        <p:spPr>
          <a:xfrm>
            <a:off x="0" y="3000348"/>
            <a:ext cx="6643702" cy="3857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459</TotalTime>
  <Words>76</Words>
  <Application>Microsoft Office PowerPoint</Application>
  <PresentationFormat>Экран (4:3)</PresentationFormat>
  <Paragraphs>24</Paragraphs>
  <Slides>44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Апекс</vt:lpstr>
      <vt:lpstr>Презентация по теме:</vt:lpstr>
      <vt:lpstr>     Театрализованная деятельность- это.. не просто игра! Это прекрасное средство для интенсивного развития речи детей, обогащения словаря, развития мышления, воображения.</vt:lpstr>
      <vt:lpstr> Идея: 1. используя активные формы, методы и приемы, формировать у детей интерес к театрализованной игре и активное участие в ней. Развивать фантазию, творческие способности, ассоциативное мышление. 2. Побуждать детей к активному общению, развивать речь и умение строить диалог. Развивать  коммуникативные качества личности, память, воображение, фантазию, инициативность, раскрепощенность. </vt:lpstr>
      <vt:lpstr>       задачи: 1. Пополнение и активизация словаря 2.Совершенствование монологической и диалогической форм речи. 3.Воспитание культуры речевого общения,  умения действовать  согласованно в коллективе.</vt:lpstr>
      <vt:lpstr>          Речь ребенка и различные виды театра </vt:lpstr>
      <vt:lpstr>   Настольный театр: - Способствует развитию речи, внимания -Формирует пространственные представления -Развивает ловкость, точность, выразительность, координацию движений.</vt:lpstr>
      <vt:lpstr>Театр- теневой,пальчиковый</vt:lpstr>
      <vt:lpstr>       Театр кукол Би-ба-бо Посредством куклы, одетой на руку, дети говорят о своих переживаниях, тревогах и радостях поскольку полностью отожествляют себя ( свою руку) с куклой.</vt:lpstr>
      <vt:lpstr>Слайд 9</vt:lpstr>
      <vt:lpstr>Слайд 10</vt:lpstr>
      <vt:lpstr>Слайд 11</vt:lpstr>
      <vt:lpstr>Слайд 12</vt:lpstr>
      <vt:lpstr>Слайд 13</vt:lpstr>
      <vt:lpstr>Слайд 14</vt:lpstr>
      <vt:lpstr>       Игра-драматизация- самый «разговорный» вид театрализованной деятельности - Способствует самопознанию и самовыражению личности.Создает условия для социализации,усиливая адаптационные способности, корректирует коммуникативные качества,помогает осознанию чувства удовлетворения, радости, успешности.</vt:lpstr>
      <vt:lpstr>Сказка «Три медведя»</vt:lpstr>
      <vt:lpstr>Слайд 17</vt:lpstr>
      <vt:lpstr>Слайд 18</vt:lpstr>
      <vt:lpstr>Слайд 19</vt:lpstr>
      <vt:lpstr>Слайд 20</vt:lpstr>
      <vt:lpstr>« Дюймовочка»</vt:lpstr>
      <vt:lpstr>Р е     р е п к а</vt:lpstr>
      <vt:lpstr>Слайд 23</vt:lpstr>
      <vt:lpstr>Слайд 24</vt:lpstr>
      <vt:lpstr>               «Путешествие по сказкам  Пушкина»</vt:lpstr>
      <vt:lpstr>Репетиция перед выходом на сцену</vt:lpstr>
      <vt:lpstr>Слайд 27</vt:lpstr>
      <vt:lpstr>Слайд 28</vt:lpstr>
      <vt:lpstr>Слайд 29</vt:lpstr>
      <vt:lpstr>Слайд 30</vt:lpstr>
      <vt:lpstr>Слайд 31</vt:lpstr>
      <vt:lpstr>« Кошкин дом»</vt:lpstr>
      <vt:lpstr>« Теремок»</vt:lpstr>
      <vt:lpstr>Слайд 34</vt:lpstr>
      <vt:lpstr>« Белоснежка»</vt:lpstr>
      <vt:lpstr>Слайд 36</vt:lpstr>
      <vt:lpstr>Слайд 37</vt:lpstr>
      <vt:lpstr>Слайд 38</vt:lpstr>
      <vt:lpstr>Слайд 39</vt:lpstr>
      <vt:lpstr>Слайд 40</vt:lpstr>
      <vt:lpstr>Слайд 41</vt:lpstr>
      <vt:lpstr>Главные зрители.</vt:lpstr>
      <vt:lpstr>« Духовная жизнь ребенка полна лишь тогда, когда он живет в мире сказок, творчества,воображения, фантазии,а без этого  он засушенный цветок»      В. Сухомлинский.</vt:lpstr>
      <vt:lpstr>Слайд 44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по теме:</dc:title>
  <dc:creator>Администратор</dc:creator>
  <cp:lastModifiedBy>Администратор</cp:lastModifiedBy>
  <cp:revision>48</cp:revision>
  <dcterms:created xsi:type="dcterms:W3CDTF">2015-11-22T10:08:49Z</dcterms:created>
  <dcterms:modified xsi:type="dcterms:W3CDTF">2022-10-28T11:04:53Z</dcterms:modified>
</cp:coreProperties>
</file>