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49" r:id="rId3"/>
    <p:sldId id="345" r:id="rId4"/>
    <p:sldId id="359" r:id="rId5"/>
    <p:sldId id="360" r:id="rId6"/>
    <p:sldId id="362" r:id="rId7"/>
    <p:sldId id="374" r:id="rId8"/>
    <p:sldId id="369" r:id="rId9"/>
    <p:sldId id="313" r:id="rId10"/>
    <p:sldId id="363" r:id="rId11"/>
    <p:sldId id="314" r:id="rId12"/>
    <p:sldId id="316" r:id="rId13"/>
    <p:sldId id="315" r:id="rId14"/>
    <p:sldId id="318" r:id="rId15"/>
    <p:sldId id="317" r:id="rId16"/>
    <p:sldId id="375" r:id="rId17"/>
    <p:sldId id="325" r:id="rId18"/>
    <p:sldId id="376" r:id="rId19"/>
    <p:sldId id="327" r:id="rId20"/>
    <p:sldId id="34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990000"/>
    <a:srgbClr val="000099"/>
    <a:srgbClr val="0033CC"/>
    <a:srgbClr val="7030A0"/>
    <a:srgbClr val="FFFF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590" y="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0100" y="4500570"/>
            <a:ext cx="7776864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«Любознательные почемучки: возрастные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особенности детей 4-5 лет» </a:t>
            </a:r>
            <a:endParaRPr lang="ru-RU" sz="2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357167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Муниципальное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дошкольное образовательное учреждение 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«Детский сад № 22»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город Щекино Тульской области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5786454"/>
            <a:ext cx="77768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Презентацию подготовила воспитатель</a:t>
            </a:r>
          </a:p>
          <a:p>
            <a:pPr lvl="0" algn="ctr"/>
            <a:r>
              <a:rPr lang="ru-RU" sz="2000" b="1" dirty="0" err="1" smtClean="0">
                <a:solidFill>
                  <a:srgbClr val="002060"/>
                </a:solidFill>
                <a:latin typeface="Comic Sans MS" pitchFamily="66" charset="0"/>
              </a:rPr>
              <a:t>Тюхай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 Надежда Алексеевна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20" l="400" r="99900">
                        <a14:foregroundMark x1="35200" y1="89189" x2="35200" y2="89189"/>
                        <a14:foregroundMark x1="48000" y1="92072" x2="48000" y2="92072"/>
                        <a14:foregroundMark x1="62800" y1="91532" x2="62800" y2="91532"/>
                        <a14:foregroundMark x1="69900" y1="90270" x2="69900" y2="90270"/>
                        <a14:foregroundMark x1="75900" y1="90090" x2="75900" y2="90090"/>
                        <a14:foregroundMark x1="79200" y1="89189" x2="79200" y2="89189"/>
                        <a14:foregroundMark x1="81200" y1="89369" x2="81200" y2="89369"/>
                        <a14:foregroundMark x1="29800" y1="88288" x2="29800" y2="88288"/>
                        <a14:foregroundMark x1="25800" y1="87928" x2="25300" y2="87568"/>
                        <a14:foregroundMark x1="21100" y1="87568" x2="21100" y2="87568"/>
                        <a14:foregroundMark x1="19600" y1="87568" x2="19600" y2="87568"/>
                        <a14:foregroundMark x1="16000" y1="87928" x2="16000" y2="87928"/>
                        <a14:foregroundMark x1="13800" y1="88829" x2="13800" y2="88829"/>
                        <a14:foregroundMark x1="13700" y1="90631" x2="14000" y2="92613"/>
                        <a14:foregroundMark x1="15000" y1="93874" x2="15000" y2="93874"/>
                        <a14:foregroundMark x1="16200" y1="93514" x2="16200" y2="93514"/>
                        <a14:foregroundMark x1="18800" y1="93333" x2="20800" y2="93333"/>
                        <a14:foregroundMark x1="22500" y1="93333" x2="22500" y2="93333"/>
                        <a14:foregroundMark x1="15300" y1="85225" x2="15300" y2="85225"/>
                        <a14:foregroundMark x1="13800" y1="84324" x2="13800" y2="84324"/>
                        <a14:foregroundMark x1="12200" y1="84865" x2="12200" y2="84865"/>
                        <a14:foregroundMark x1="53000" y1="89189" x2="53000" y2="89189"/>
                        <a14:foregroundMark x1="59100" y1="87387" x2="59100" y2="87387"/>
                        <a14:foregroundMark x1="59500" y1="87387" x2="60000" y2="87568"/>
                        <a14:foregroundMark x1="61400" y1="87568" x2="62100" y2="87568"/>
                        <a14:foregroundMark x1="82700" y1="91532" x2="82700" y2="91532"/>
                        <a14:foregroundMark x1="82800" y1="84865" x2="82800" y2="84865"/>
                        <a14:foregroundMark x1="84300" y1="84865" x2="84300" y2="84865"/>
                        <a14:backgroundMark x1="11800" y1="61622" x2="11800" y2="61622"/>
                        <a14:backgroundMark x1="14700" y1="61081" x2="14700" y2="61081"/>
                        <a14:backgroundMark x1="21100" y1="44865" x2="21100" y2="44865"/>
                        <a14:backgroundMark x1="25900" y1="38378" x2="25900" y2="38378"/>
                        <a14:backgroundMark x1="25900" y1="38378" x2="25900" y2="38378"/>
                        <a14:backgroundMark x1="59600" y1="25766" x2="59600" y2="25766"/>
                        <a14:backgroundMark x1="59600" y1="25766" x2="59600" y2="25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428736"/>
            <a:ext cx="5572164" cy="30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1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0166" y="1000108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2428868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endParaRPr lang="ru-RU" sz="2400" b="1" dirty="0" smtClean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5732" y="429455"/>
            <a:ext cx="5671913" cy="27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2674" y="3577209"/>
            <a:ext cx="5964546" cy="294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89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459249"/>
            <a:ext cx="7344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+mj-lt"/>
              </a:rPr>
              <a:t>Этические </a:t>
            </a: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представления </a:t>
            </a:r>
            <a:endParaRPr lang="ru-RU" sz="2400" b="1" dirty="0" smtClean="0">
              <a:solidFill>
                <a:srgbClr val="009900"/>
              </a:solidFill>
              <a:latin typeface="+mj-lt"/>
            </a:endParaRPr>
          </a:p>
          <a:p>
            <a:pPr lvl="0" algn="just"/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Дети </a:t>
            </a:r>
            <a:r>
              <a:rPr lang="ru-RU" sz="2400" b="1" dirty="0">
                <a:solidFill>
                  <a:srgbClr val="009900"/>
                </a:solidFill>
                <a:latin typeface="+mj-lt"/>
              </a:rPr>
              <a:t>этого возраста учатся понимать 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чувства </a:t>
            </a:r>
            <a:r>
              <a:rPr lang="ru-RU" sz="2400" b="1" dirty="0">
                <a:solidFill>
                  <a:srgbClr val="009900"/>
                </a:solidFill>
                <a:latin typeface="+mj-lt"/>
              </a:rPr>
              <a:t>других, сопереживать, выходить из трудных ситуаций в 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общении.</a:t>
            </a:r>
            <a:endParaRPr lang="ru-RU" sz="2400" b="1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4000" r="4250" b="1666"/>
          <a:stretch>
            <a:fillRect/>
          </a:stretch>
        </p:blipFill>
        <p:spPr bwMode="auto">
          <a:xfrm>
            <a:off x="1391681" y="2276872"/>
            <a:ext cx="7292447" cy="394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27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459249"/>
            <a:ext cx="7416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+mj-lt"/>
              </a:rPr>
              <a:t>Творческие </a:t>
            </a: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способности </a:t>
            </a:r>
            <a:endParaRPr lang="ru-RU" sz="2800" b="1" dirty="0">
              <a:solidFill>
                <a:srgbClr val="7030A0"/>
              </a:solidFill>
              <a:latin typeface="+mj-lt"/>
            </a:endParaRPr>
          </a:p>
          <a:p>
            <a:pPr lvl="0" algn="just"/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В 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4-5 </a:t>
            </a:r>
            <a:r>
              <a:rPr lang="ru-RU" sz="2400" b="1" dirty="0">
                <a:solidFill>
                  <a:srgbClr val="009900"/>
                </a:solidFill>
                <a:latin typeface="+mj-lt"/>
              </a:rPr>
              <a:t>лет у ребёнка активно развивается воображение. Он живёт в собственном мире сказок, создаёт целые страны на основе своих фантазий.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107" y="4653136"/>
            <a:ext cx="4184118" cy="206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407" y="4688312"/>
            <a:ext cx="4318780" cy="206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4500" t="15417" r="12249" b="9166"/>
          <a:stretch>
            <a:fillRect/>
          </a:stretch>
        </p:blipFill>
        <p:spPr bwMode="auto">
          <a:xfrm>
            <a:off x="1907704" y="2263823"/>
            <a:ext cx="5879166" cy="239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54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9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5353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2051310"/>
            <a:ext cx="54726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</a:rPr>
              <a:t>Страх сказочных персонажей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Страх темноты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Страх глубины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Страх одиночества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Страх воров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Страх злодеев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Страх нападения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Страх пожаров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Страх наказания</a:t>
            </a:r>
            <a:endParaRPr lang="ru-RU" sz="2400" b="1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31746" name="Picture 2" descr="https://ds04.infourok.ru/uploads/ex/0795/0001057c-dcab9d56/hello_html_m529f2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" b="100000" l="426" r="98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50" y="2564904"/>
            <a:ext cx="3020506" cy="38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31640" y="400461"/>
            <a:ext cx="73448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Пик страхов</a:t>
            </a:r>
            <a:endParaRPr lang="ru-RU" sz="2400" b="1" dirty="0">
              <a:solidFill>
                <a:srgbClr val="009900"/>
              </a:solidFill>
              <a:latin typeface="+mj-lt"/>
            </a:endParaRPr>
          </a:p>
          <a:p>
            <a:pPr lvl="0" algn="ctr"/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Безудержность </a:t>
            </a:r>
            <a:r>
              <a:rPr lang="ru-RU" sz="2400" b="1" dirty="0">
                <a:solidFill>
                  <a:srgbClr val="009900"/>
                </a:solidFill>
                <a:latin typeface="+mj-lt"/>
              </a:rPr>
              <a:t>детской фантазии в 4-5 лет может порождать разнообразные страхи и кошмары.</a:t>
            </a:r>
          </a:p>
        </p:txBody>
      </p:sp>
    </p:spTree>
    <p:extLst>
      <p:ext uri="{BB962C8B-B14F-4D97-AF65-F5344CB8AC3E}">
        <p14:creationId xmlns:p14="http://schemas.microsoft.com/office/powerpoint/2010/main" val="10600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363915"/>
            <a:ext cx="5688632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   Отношения со сверстниками</a:t>
            </a:r>
            <a:endParaRPr lang="ru-RU" sz="2400" b="1" dirty="0" smtClean="0">
              <a:solidFill>
                <a:srgbClr val="009900"/>
              </a:solidFill>
              <a:latin typeface="+mj-lt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Ребёнок </a:t>
            </a:r>
            <a:r>
              <a:rPr lang="ru-RU" sz="2100" b="1" dirty="0">
                <a:solidFill>
                  <a:srgbClr val="009900"/>
                </a:solidFill>
                <a:latin typeface="+mj-lt"/>
              </a:rPr>
              <a:t>вырывается </a:t>
            </a: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из круга </a:t>
            </a:r>
            <a:r>
              <a:rPr lang="ru-RU" sz="2100" b="1" dirty="0">
                <a:solidFill>
                  <a:srgbClr val="009900"/>
                </a:solidFill>
                <a:latin typeface="+mj-lt"/>
              </a:rPr>
              <a:t>внутрисемейных отношений и вливается в море окружающего </a:t>
            </a: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мира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Ему </a:t>
            </a:r>
            <a:r>
              <a:rPr lang="ru-RU" sz="2100" b="1" dirty="0">
                <a:solidFill>
                  <a:srgbClr val="009900"/>
                </a:solidFill>
                <a:latin typeface="+mj-lt"/>
              </a:rPr>
              <a:t>становится необходимым признание со стороны </a:t>
            </a: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сверстников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Сверстник становится интересным как партнер по играм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Появляются популярные и непопулярные дети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Психологическое давление на партнера (настаивание на своих интересах)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Новый социальный опыт – подчинение сверстнику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100" b="1" dirty="0" smtClean="0">
                <a:solidFill>
                  <a:srgbClr val="009900"/>
                </a:solidFill>
                <a:latin typeface="+mj-lt"/>
              </a:rPr>
              <a:t>Гендерная принадлежность - </a:t>
            </a:r>
            <a:r>
              <a:rPr lang="ru-RU" sz="2100" b="1" dirty="0">
                <a:solidFill>
                  <a:srgbClr val="009900"/>
                </a:solidFill>
              </a:rPr>
              <a:t>к</a:t>
            </a:r>
            <a:r>
              <a:rPr lang="ru-RU" sz="2100" b="1" dirty="0" smtClean="0">
                <a:solidFill>
                  <a:srgbClr val="009900"/>
                </a:solidFill>
              </a:rPr>
              <a:t> </a:t>
            </a:r>
            <a:r>
              <a:rPr lang="ru-RU" sz="2100" b="1" dirty="0">
                <a:solidFill>
                  <a:srgbClr val="009900"/>
                </a:solidFill>
              </a:rPr>
              <a:t>5 годам </a:t>
            </a:r>
            <a:r>
              <a:rPr lang="ru-RU" sz="2100" b="1" dirty="0" smtClean="0">
                <a:solidFill>
                  <a:srgbClr val="009900"/>
                </a:solidFill>
              </a:rPr>
              <a:t>детей </a:t>
            </a:r>
            <a:r>
              <a:rPr lang="ru-RU" sz="2100" b="1" dirty="0">
                <a:solidFill>
                  <a:srgbClr val="009900"/>
                </a:solidFill>
              </a:rPr>
              <a:t>начинает интересовать половая принадлежность, они задаются вопросом отличия мальчиков и девочек друг от </a:t>
            </a:r>
            <a:r>
              <a:rPr lang="ru-RU" sz="2100" b="1" dirty="0" smtClean="0">
                <a:solidFill>
                  <a:srgbClr val="009900"/>
                </a:solidFill>
              </a:rPr>
              <a:t>друга</a:t>
            </a:r>
            <a:endParaRPr lang="ru-RU" sz="2100" b="1" dirty="0">
              <a:solidFill>
                <a:srgbClr val="009900"/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endParaRPr lang="ru-RU" sz="2100" b="1" dirty="0" smtClean="0">
              <a:solidFill>
                <a:srgbClr val="009900"/>
              </a:solidFill>
              <a:latin typeface="+mj-lt"/>
            </a:endParaRPr>
          </a:p>
          <a:p>
            <a:pPr marL="342900" indent="-342900" algn="just">
              <a:buFont typeface="Wingdings" pitchFamily="2" charset="2"/>
              <a:buChar char="v"/>
            </a:pPr>
            <a:endParaRPr lang="ru-RU" sz="2400" b="1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6221"/>
          <a:stretch/>
        </p:blipFill>
        <p:spPr bwMode="auto">
          <a:xfrm>
            <a:off x="6987582" y="524129"/>
            <a:ext cx="1560289" cy="290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3750" t="28812" r="15833" b="29938"/>
          <a:stretch>
            <a:fillRect/>
          </a:stretch>
        </p:blipFill>
        <p:spPr bwMode="auto">
          <a:xfrm>
            <a:off x="6761016" y="3718679"/>
            <a:ext cx="2122062" cy="265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83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404664"/>
            <a:ext cx="69127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Активная любознательность</a:t>
            </a:r>
            <a:endParaRPr lang="ru-RU" sz="2800" b="1" dirty="0" smtClean="0">
              <a:solidFill>
                <a:srgbClr val="7030A0"/>
              </a:solidFill>
              <a:latin typeface="+mj-lt"/>
            </a:endParaRPr>
          </a:p>
          <a:p>
            <a:pPr lvl="0" algn="ctr"/>
            <a:endParaRPr lang="ru-RU" sz="2400" b="1" dirty="0" smtClean="0">
              <a:solidFill>
                <a:srgbClr val="009900"/>
              </a:solidFill>
              <a:latin typeface="+mj-lt"/>
            </a:endParaRPr>
          </a:p>
          <a:p>
            <a:pPr lvl="0" algn="just"/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Дети </a:t>
            </a:r>
            <a:r>
              <a:rPr lang="ru-RU" sz="2400" b="1" dirty="0">
                <a:solidFill>
                  <a:srgbClr val="009900"/>
                </a:solidFill>
                <a:latin typeface="+mj-lt"/>
              </a:rPr>
              <a:t>4-5 лет 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задают </a:t>
            </a:r>
            <a:r>
              <a:rPr lang="ru-RU" sz="2400" b="1" dirty="0">
                <a:solidFill>
                  <a:srgbClr val="009900"/>
                </a:solidFill>
                <a:latin typeface="+mj-lt"/>
              </a:rPr>
              <a:t>взрослым самые 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 разнообразные </a:t>
            </a:r>
            <a:r>
              <a:rPr lang="ru-RU" sz="2400" b="1" dirty="0">
                <a:solidFill>
                  <a:srgbClr val="009900"/>
                </a:solidFill>
                <a:latin typeface="+mj-lt"/>
              </a:rPr>
              <a:t>вопросы обо всём на свете. Они всё время говорят, что-то обсуждают, не замолкая ни на минуту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. Поэтому 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детей этого возрастного периода  называют </a:t>
            </a:r>
            <a:r>
              <a:rPr lang="ru-RU" sz="2400" b="1" dirty="0" smtClean="0">
                <a:solidFill>
                  <a:srgbClr val="009900"/>
                </a:solidFill>
              </a:rPr>
              <a:t>«</a:t>
            </a:r>
            <a:r>
              <a:rPr lang="ru-RU" sz="2400" b="1" dirty="0">
                <a:solidFill>
                  <a:srgbClr val="009900"/>
                </a:solidFill>
              </a:rPr>
              <a:t>Любознательные Почемучки</a:t>
            </a:r>
            <a:r>
              <a:rPr lang="ru-RU" sz="2400" b="1" dirty="0" smtClean="0">
                <a:solidFill>
                  <a:srgbClr val="009900"/>
                </a:solidFill>
              </a:rPr>
              <a:t>»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  </a:t>
            </a:r>
            <a:endParaRPr lang="ru-RU" sz="2400" b="1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35846" name="Picture 6" descr="http://litvinovaoksana.ru/wp-content/uploads/2017/10/%D0%BA%D0%B0%D0%BA%D0%B8%D0%B5-%D0%BA%D0%BD%D0%B8%D0%B3%D0%B8-%D1%87%D0%B8%D1%82%D0%B0%D1%82%D1%8C-%D0%B4%D0%B5%D1%82%D1%8F%D0%B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14" y="3513207"/>
            <a:ext cx="4465868" cy="29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3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1" y="305446"/>
            <a:ext cx="7581303" cy="34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3746130"/>
            <a:ext cx="1244598" cy="27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6970" y="3756028"/>
            <a:ext cx="5935787" cy="267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26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260648"/>
            <a:ext cx="748883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+mj-lt"/>
              </a:rPr>
              <a:t>Повседневные навыки </a:t>
            </a:r>
          </a:p>
          <a:p>
            <a:r>
              <a:rPr lang="ru-RU" sz="2000" b="1" dirty="0" smtClean="0">
                <a:solidFill>
                  <a:srgbClr val="009900"/>
                </a:solidFill>
              </a:rPr>
              <a:t>1. </a:t>
            </a:r>
            <a:r>
              <a:rPr lang="ru-RU" sz="2000" b="1" dirty="0">
                <a:solidFill>
                  <a:srgbClr val="009900"/>
                </a:solidFill>
              </a:rPr>
              <a:t>Ребенок </a:t>
            </a:r>
            <a:r>
              <a:rPr lang="ru-RU" sz="2000" b="1" dirty="0" smtClean="0">
                <a:solidFill>
                  <a:srgbClr val="009900"/>
                </a:solidFill>
              </a:rPr>
              <a:t>застегивает </a:t>
            </a:r>
            <a:r>
              <a:rPr lang="ru-RU" sz="2000" b="1" dirty="0">
                <a:solidFill>
                  <a:srgbClr val="009900"/>
                </a:solidFill>
              </a:rPr>
              <a:t>пуговки, молнии и развязывает шнурки.</a:t>
            </a:r>
            <a:br>
              <a:rPr lang="ru-RU" sz="2000" b="1" dirty="0">
                <a:solidFill>
                  <a:srgbClr val="009900"/>
                </a:solidFill>
              </a:rPr>
            </a:br>
            <a:r>
              <a:rPr lang="ru-RU" sz="2000" b="1" dirty="0">
                <a:solidFill>
                  <a:srgbClr val="009900"/>
                </a:solidFill>
              </a:rPr>
              <a:t>2. Может самостоятельно умываться, пользоваться мылом, втираться полотенцем; частить зубы;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3. Помогает </a:t>
            </a:r>
            <a:r>
              <a:rPr lang="ru-RU" sz="2000" b="1" dirty="0" smtClean="0">
                <a:solidFill>
                  <a:srgbClr val="009900"/>
                </a:solidFill>
              </a:rPr>
              <a:t>накрывать </a:t>
            </a:r>
            <a:r>
              <a:rPr lang="ru-RU" sz="2000" b="1" dirty="0">
                <a:solidFill>
                  <a:srgbClr val="009900"/>
                </a:solidFill>
              </a:rPr>
              <a:t>на стол, наливает себе не горячее питье в чашку. Ест самостоятельно, не проливая  пищу. Убирает за собой </a:t>
            </a:r>
            <a:r>
              <a:rPr lang="ru-RU" sz="2000" b="1" dirty="0" smtClean="0">
                <a:solidFill>
                  <a:srgbClr val="009900"/>
                </a:solidFill>
              </a:rPr>
              <a:t>посуду. </a:t>
            </a:r>
            <a:r>
              <a:rPr lang="ru-RU" sz="2000" b="1" dirty="0">
                <a:solidFill>
                  <a:srgbClr val="009900"/>
                </a:solidFill>
              </a:rPr>
              <a:t>Отлично обращаться с ложкой и вилкой, салфеткой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4.Может самостоятельно одеваться, застёгивать пуговицы, молнии, обуваться, используя помощь взрослых в трудных случаях (шнурование, завязывание). 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5. </a:t>
            </a:r>
            <a:r>
              <a:rPr lang="ru-RU" sz="2000" b="1" dirty="0" smtClean="0">
                <a:solidFill>
                  <a:srgbClr val="009900"/>
                </a:solidFill>
              </a:rPr>
              <a:t>Расчёсывает </a:t>
            </a:r>
            <a:r>
              <a:rPr lang="ru-RU" sz="2000" b="1" dirty="0">
                <a:solidFill>
                  <a:srgbClr val="009900"/>
                </a:solidFill>
              </a:rPr>
              <a:t>короткие волосы; 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6</a:t>
            </a:r>
            <a:r>
              <a:rPr lang="ru-RU" sz="2000" b="1" dirty="0" smtClean="0">
                <a:solidFill>
                  <a:srgbClr val="009900"/>
                </a:solidFill>
              </a:rPr>
              <a:t>.</a:t>
            </a:r>
            <a:r>
              <a:rPr lang="ru-RU" sz="2000" b="1" dirty="0">
                <a:solidFill>
                  <a:srgbClr val="009900"/>
                </a:solidFill>
              </a:rPr>
              <a:t> </a:t>
            </a:r>
            <a:r>
              <a:rPr lang="ru-RU" sz="2000" b="1" dirty="0" smtClean="0">
                <a:solidFill>
                  <a:srgbClr val="009900"/>
                </a:solidFill>
              </a:rPr>
              <a:t>Должен не ломать</a:t>
            </a:r>
            <a:r>
              <a:rPr lang="ru-RU" sz="2000" b="1" dirty="0">
                <a:solidFill>
                  <a:srgbClr val="009900"/>
                </a:solidFill>
              </a:rPr>
              <a:t>, не разбрасывать </a:t>
            </a:r>
            <a:r>
              <a:rPr lang="ru-RU" sz="2000" b="1" dirty="0" smtClean="0">
                <a:solidFill>
                  <a:srgbClr val="009900"/>
                </a:solidFill>
              </a:rPr>
              <a:t>игрушки; </a:t>
            </a:r>
            <a:r>
              <a:rPr lang="ru-RU" sz="2000" b="1" dirty="0">
                <a:solidFill>
                  <a:srgbClr val="009900"/>
                </a:solidFill>
              </a:rPr>
              <a:t> после игры убирать на место.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7. </a:t>
            </a:r>
            <a:r>
              <a:rPr lang="ru-RU" sz="2000" b="1" dirty="0" smtClean="0">
                <a:solidFill>
                  <a:srgbClr val="009900"/>
                </a:solidFill>
              </a:rPr>
              <a:t>Может сам  </a:t>
            </a:r>
            <a:r>
              <a:rPr lang="ru-RU" sz="2000" b="1" dirty="0">
                <a:solidFill>
                  <a:srgbClr val="009900"/>
                </a:solidFill>
              </a:rPr>
              <a:t>выворачивать на правую сторону всю свою одежду и аккуратно развешивать по своим местам. 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8. Должен сам за собой заправлять кровать </a:t>
            </a:r>
            <a:r>
              <a:rPr lang="ru-RU" sz="2000" b="1" dirty="0" smtClean="0">
                <a:solidFill>
                  <a:srgbClr val="009900"/>
                </a:solidFill>
              </a:rPr>
              <a:t>(взрослый </a:t>
            </a:r>
            <a:r>
              <a:rPr lang="ru-RU" sz="2000" b="1" dirty="0">
                <a:solidFill>
                  <a:srgbClr val="009900"/>
                </a:solidFill>
              </a:rPr>
              <a:t>потом сам поправляет все получившиеся складочки).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9. </a:t>
            </a:r>
            <a:r>
              <a:rPr lang="ru-RU" sz="2000" b="1" dirty="0" smtClean="0">
                <a:solidFill>
                  <a:srgbClr val="009900"/>
                </a:solidFill>
              </a:rPr>
              <a:t>Ребенок </a:t>
            </a:r>
            <a:r>
              <a:rPr lang="ru-RU" sz="2000" b="1" dirty="0">
                <a:solidFill>
                  <a:srgbClr val="009900"/>
                </a:solidFill>
              </a:rPr>
              <a:t>полностью самостоятельно ходит в туалет, пользуется туалетной бумагой и сам моет руки.</a:t>
            </a:r>
          </a:p>
          <a:p>
            <a:pPr lvl="0"/>
            <a:endParaRPr lang="ru-RU" sz="2400" b="1" dirty="0">
              <a:solidFill>
                <a:srgbClr val="00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38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6025" y="582067"/>
            <a:ext cx="748883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Отношения со взрослыми</a:t>
            </a:r>
          </a:p>
          <a:p>
            <a:pPr lvl="0" algn="ctr"/>
            <a:endParaRPr lang="ru-RU" sz="2800" b="1" dirty="0">
              <a:solidFill>
                <a:srgbClr val="7030A0"/>
              </a:solidFill>
              <a:latin typeface="+mj-lt"/>
            </a:endParaRP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9900"/>
                </a:solidFill>
                <a:latin typeface="+mj-lt"/>
              </a:rPr>
              <a:t>Взрослый как источник новых знаний</a:t>
            </a:r>
          </a:p>
          <a:p>
            <a:pPr lvl="0" algn="just"/>
            <a:endParaRPr lang="ru-RU" sz="2800" b="1" dirty="0" smtClean="0">
              <a:solidFill>
                <a:srgbClr val="009900"/>
              </a:solidFill>
              <a:latin typeface="+mj-lt"/>
            </a:endParaRP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9900"/>
                </a:solidFill>
                <a:latin typeface="+mj-lt"/>
              </a:rPr>
              <a:t>Партнерские дружеские отношения</a:t>
            </a:r>
          </a:p>
          <a:p>
            <a:pPr marL="457200" lvl="0" indent="-457200" algn="just">
              <a:buFont typeface="Wingdings" pitchFamily="2" charset="2"/>
              <a:buChar char="v"/>
            </a:pPr>
            <a:endParaRPr lang="ru-RU" sz="2800" b="1" dirty="0" smtClean="0">
              <a:solidFill>
                <a:srgbClr val="009900"/>
              </a:solidFill>
              <a:latin typeface="+mj-lt"/>
            </a:endParaRP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9900"/>
                </a:solidFill>
                <a:latin typeface="+mj-lt"/>
              </a:rPr>
              <a:t>Взрослый как пример для подражания</a:t>
            </a:r>
          </a:p>
          <a:p>
            <a:pPr marL="457200" lvl="0" indent="-457200" algn="just">
              <a:buFont typeface="Wingdings" pitchFamily="2" charset="2"/>
              <a:buChar char="v"/>
            </a:pPr>
            <a:endParaRPr lang="ru-RU" sz="2800" b="1" dirty="0" smtClean="0">
              <a:solidFill>
                <a:srgbClr val="009900"/>
              </a:solidFill>
              <a:latin typeface="+mj-lt"/>
            </a:endParaRP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9900"/>
                </a:solidFill>
                <a:latin typeface="+mj-lt"/>
              </a:rPr>
              <a:t>Игра – способ разрешения проблем, конфликтов</a:t>
            </a:r>
          </a:p>
          <a:p>
            <a:pPr lvl="0" algn="just"/>
            <a:endParaRPr lang="ru-RU" sz="2800" b="1" dirty="0">
              <a:solidFill>
                <a:srgbClr val="009900"/>
              </a:solidFill>
              <a:latin typeface="+mj-lt"/>
            </a:endParaRP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009900"/>
                </a:solidFill>
                <a:latin typeface="+mj-lt"/>
              </a:rPr>
              <a:t>Взрослый – эталон организованности, самостоятельности, ответственности</a:t>
            </a:r>
            <a:endParaRPr lang="ru-RU" sz="2400" b="1" dirty="0">
              <a:solidFill>
                <a:srgbClr val="00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69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" y="683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20688"/>
            <a:ext cx="74888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latin typeface="+mj-lt"/>
              </a:rPr>
              <a:t>На заметку</a:t>
            </a:r>
          </a:p>
          <a:p>
            <a:pPr lvl="0" algn="just"/>
            <a:endParaRPr lang="ru-RU" sz="2400" b="1" dirty="0">
              <a:solidFill>
                <a:srgbClr val="FF0000"/>
              </a:solidFill>
              <a:latin typeface="+mj-lt"/>
            </a:endParaRP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FF0000"/>
                </a:solidFill>
                <a:latin typeface="+mj-lt"/>
              </a:rPr>
              <a:t>На данном этапе очень важно, учитывая возрастные особенности ребёнка, воспитывать в нём доброту, вежливость, ответственность, отзывчивость, любовь к труду. </a:t>
            </a:r>
            <a:endParaRPr lang="ru-RU" sz="2400" b="1" dirty="0" smtClean="0">
              <a:solidFill>
                <a:srgbClr val="FF0000"/>
              </a:solidFill>
              <a:latin typeface="+mj-lt"/>
            </a:endParaRP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Единство требований приводит к формированию привычек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Объясняем причину запретов и запрещаем то, что действительно нельзя делать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Положительные поступки не оставлять без внимания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Ребенку важно чувствовать и знать, что его любят</a:t>
            </a:r>
          </a:p>
          <a:p>
            <a:pPr lvl="0" algn="just"/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38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https://vospitatel-sada.ru/kartinki/2021/07/4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786058"/>
            <a:ext cx="5857916" cy="390832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85852" y="285728"/>
            <a:ext cx="750099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Возраст от 4 до 5 лет - период интенсивного развития и роста детского организма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существенно меняется характер ребенка;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  активно совершенствуются познавательные и  </a:t>
            </a:r>
          </a:p>
          <a:p>
            <a:pPr algn="just"/>
            <a:r>
              <a:rPr lang="ru-RU" sz="22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     коммуникативные способности;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  улучшается координация, движения становятся все более  </a:t>
            </a:r>
          </a:p>
          <a:p>
            <a:pPr algn="just"/>
            <a:r>
              <a:rPr lang="ru-RU" sz="22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     уверенными;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  активно развивается моторика.</a:t>
            </a:r>
            <a:endParaRPr lang="ru-RU" sz="2200" dirty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578645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764704"/>
            <a:ext cx="6159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mtClean="0">
                <a:solidFill>
                  <a:srgbClr val="7030A0"/>
                </a:solidFill>
                <a:latin typeface="+mj-lt"/>
              </a:rPr>
              <a:t>Спасибо за внимание!</a:t>
            </a:r>
            <a:endParaRPr lang="ru-RU" sz="28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20" l="400" r="99900">
                        <a14:foregroundMark x1="35200" y1="89189" x2="35200" y2="89189"/>
                        <a14:foregroundMark x1="48000" y1="92072" x2="48000" y2="92072"/>
                        <a14:foregroundMark x1="62800" y1="91532" x2="62800" y2="91532"/>
                        <a14:foregroundMark x1="69900" y1="90270" x2="69900" y2="90270"/>
                        <a14:foregroundMark x1="75900" y1="90090" x2="75900" y2="90090"/>
                        <a14:foregroundMark x1="79200" y1="89189" x2="79200" y2="89189"/>
                        <a14:foregroundMark x1="81200" y1="89369" x2="81200" y2="89369"/>
                        <a14:foregroundMark x1="29800" y1="88288" x2="29800" y2="88288"/>
                        <a14:foregroundMark x1="25800" y1="87928" x2="25300" y2="87568"/>
                        <a14:foregroundMark x1="21100" y1="87568" x2="21100" y2="87568"/>
                        <a14:foregroundMark x1="19600" y1="87568" x2="19600" y2="87568"/>
                        <a14:foregroundMark x1="16000" y1="87928" x2="16000" y2="87928"/>
                        <a14:foregroundMark x1="13800" y1="88829" x2="13800" y2="88829"/>
                        <a14:foregroundMark x1="13700" y1="90631" x2="14000" y2="92613"/>
                        <a14:foregroundMark x1="15000" y1="93874" x2="15000" y2="93874"/>
                        <a14:foregroundMark x1="16200" y1="93514" x2="16200" y2="93514"/>
                        <a14:foregroundMark x1="18800" y1="93333" x2="20800" y2="93333"/>
                        <a14:foregroundMark x1="22500" y1="93333" x2="22500" y2="93333"/>
                        <a14:foregroundMark x1="15300" y1="85225" x2="15300" y2="85225"/>
                        <a14:foregroundMark x1="13800" y1="84324" x2="13800" y2="84324"/>
                        <a14:foregroundMark x1="12200" y1="84865" x2="12200" y2="84865"/>
                        <a14:foregroundMark x1="53000" y1="89189" x2="53000" y2="89189"/>
                        <a14:foregroundMark x1="59100" y1="87387" x2="59100" y2="87387"/>
                        <a14:foregroundMark x1="59500" y1="87387" x2="60000" y2="87568"/>
                        <a14:foregroundMark x1="61400" y1="87568" x2="62100" y2="87568"/>
                        <a14:foregroundMark x1="82700" y1="91532" x2="82700" y2="91532"/>
                        <a14:foregroundMark x1="82800" y1="84865" x2="82800" y2="84865"/>
                        <a14:foregroundMark x1="84300" y1="84865" x2="84300" y2="84865"/>
                        <a14:backgroundMark x1="11800" y1="61622" x2="11800" y2="61622"/>
                        <a14:backgroundMark x1="14700" y1="61081" x2="14700" y2="61081"/>
                        <a14:backgroundMark x1="21100" y1="44865" x2="21100" y2="44865"/>
                        <a14:backgroundMark x1="25900" y1="38378" x2="25900" y2="38378"/>
                        <a14:backgroundMark x1="25900" y1="38378" x2="25900" y2="38378"/>
                        <a14:backgroundMark x1="59600" y1="25766" x2="59600" y2="25766"/>
                        <a14:backgroundMark x1="59600" y1="25766" x2="59600" y2="25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26" y="1859632"/>
            <a:ext cx="7246655" cy="402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61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avatars.mds.yandex.net/get-pdb/992060/19b0a3f5-6896-41ea-b56a-fb1f97243cde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785918" y="214290"/>
            <a:ext cx="5929354" cy="213454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57356" y="1000108"/>
            <a:ext cx="5143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Физическое развитие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Общие физические возможности детей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4-5 лет существенно возрастают</a:t>
            </a:r>
          </a:p>
          <a:p>
            <a:pPr lvl="0" algn="ctr"/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2214554"/>
            <a:ext cx="77153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Улучшается координация. Моторика активно развивается. Ребёнок становится ловким и быстрым. </a:t>
            </a:r>
          </a:p>
          <a:p>
            <a:pPr marL="361950" lvl="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Мышцы растут быстро, но неравномерно; из-за этого ребёнок мгновенно устаёт.</a:t>
            </a:r>
          </a:p>
          <a:p>
            <a:pPr marL="36195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Средняя прибавка роста за год должна составлять 5-7 см, массы тела — до 2 кг. </a:t>
            </a:r>
          </a:p>
          <a:p>
            <a:pPr marL="36195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Скелет отличается гибкостью, поэтому силовые упражнения противопоказаны.</a:t>
            </a:r>
          </a:p>
          <a:p>
            <a:pPr marL="361950" lvl="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Возрастает потребность организма в кислороде; брюшной тип дыхания заменяется грудным; увеличивается объём лёгких.</a:t>
            </a:r>
          </a:p>
          <a:p>
            <a:pPr marL="36195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Хрусталик глаза отличается плоской формой, поэтому отмечается развитие дальнозоркости. </a:t>
            </a:r>
          </a:p>
          <a:p>
            <a:pPr marL="36195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Барабанная перепонка в этом возрасте нежна и легкоранима; отсюда — особая чувствительность к шуму. </a:t>
            </a:r>
          </a:p>
          <a:p>
            <a:pPr marL="361950" lvl="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 Этот возраст называется «золотой порой» развития сенсорных способностей.</a:t>
            </a:r>
          </a:p>
          <a:p>
            <a:pPr marL="361950" lvl="0" indent="-361950" algn="just">
              <a:buFont typeface="Wingdings" pitchFamily="2" charset="2"/>
              <a:buChar char="v"/>
              <a:tabLst>
                <a:tab pos="7000875" algn="l"/>
              </a:tabLst>
            </a:pPr>
            <a:endParaRPr lang="ru-RU" b="1" dirty="0" smtClean="0">
              <a:solidFill>
                <a:srgbClr val="002060"/>
              </a:solidFill>
            </a:endParaRPr>
          </a:p>
          <a:p>
            <a:pPr marL="361950" indent="-361950" algn="just">
              <a:buFont typeface="Wingdings" pitchFamily="2" charset="2"/>
              <a:buChar char="v"/>
              <a:tabLst>
                <a:tab pos="7000875" algn="l"/>
              </a:tabLst>
            </a:pPr>
            <a:endParaRPr lang="ru-RU" b="1" dirty="0" smtClean="0">
              <a:solidFill>
                <a:srgbClr val="009900"/>
              </a:solidFill>
            </a:endParaRPr>
          </a:p>
          <a:p>
            <a:pPr marL="361950" indent="-361950">
              <a:buFont typeface="Wingdings" pitchFamily="2" charset="2"/>
              <a:buChar char="v"/>
              <a:tabLst>
                <a:tab pos="7000875" algn="l"/>
              </a:tabLs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9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" y="683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404664"/>
            <a:ext cx="69127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Родителям на </a:t>
            </a:r>
            <a:r>
              <a:rPr lang="ru-RU" sz="2800" b="1" dirty="0">
                <a:solidFill>
                  <a:srgbClr val="0070C0"/>
                </a:solidFill>
              </a:rPr>
              <a:t>заметку</a:t>
            </a:r>
          </a:p>
          <a:p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3714752"/>
            <a:ext cx="73191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+mj-lt"/>
              </a:rPr>
              <a:t>Именно начиная с этого возраста, ребёнку нужно объяснить, что такое здоровый образ жизни и приучать его к его особенностям. </a:t>
            </a:r>
            <a:endParaRPr lang="ru-RU" sz="2400" b="1" dirty="0" smtClean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Лёгкая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гимнастика, режим дня, постоянные прогулки, правильное питание помогут маленькому человечку соответствовать физическому развитию своих сверстников. 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000108"/>
            <a:ext cx="4671167" cy="260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2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avatars.mds.yandex.net/get-pdb/992060/19b0a3f5-6896-41ea-b56a-fb1f97243cde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785918" y="0"/>
            <a:ext cx="5929354" cy="250033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00166" y="1000108"/>
            <a:ext cx="62151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Психическое процессы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Нервные процессы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 далеки от совершенства</a:t>
            </a:r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2667170"/>
            <a:ext cx="77153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7030A0"/>
                </a:solidFill>
              </a:rPr>
              <a:t>Процесс возбуждения преобладает и в моменты обиды не избежать бурных эмоциональных реакций. </a:t>
            </a:r>
          </a:p>
          <a:p>
            <a:pPr marL="361950" lvl="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Восприятие – улучшается ориентация в пространстве.</a:t>
            </a:r>
          </a:p>
          <a:p>
            <a:pPr marL="361950" lvl="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Внимание – все еще непроизвольное, необходимо неоднократное повторение словесной инструкции.</a:t>
            </a:r>
          </a:p>
          <a:p>
            <a:pPr marL="361950" lvl="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sz="2000" b="1" dirty="0" smtClean="0">
                <a:solidFill>
                  <a:srgbClr val="7030A0"/>
                </a:solidFill>
              </a:rPr>
              <a:t>Память - условное торможение формируется с трудом. Поэтому, что-то один раз запретив ребёнку, не нужно ждать, что это отпечатается в его памяти навсегда.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7030A0"/>
                </a:solidFill>
              </a:rPr>
              <a:t>Развитие нервных процессов позволяет ребёнку выполнять одно задание в течение нескольких (15-20) минут, ни на что постороннее не отвлекаясь. Это очень важная возрастная особенность. </a:t>
            </a:r>
          </a:p>
        </p:txBody>
      </p:sp>
    </p:spTree>
    <p:extLst>
      <p:ext uri="{BB962C8B-B14F-4D97-AF65-F5344CB8AC3E}">
        <p14:creationId xmlns:p14="http://schemas.microsoft.com/office/powerpoint/2010/main" val="6789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 descr="https://ds04.infourok.ru/uploads/ex/1057/000df306-98a83349/hello_html_556d040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66" y="0"/>
            <a:ext cx="2381234" cy="17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4414" y="785794"/>
            <a:ext cx="75724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Родителям на заметку</a:t>
            </a:r>
          </a:p>
          <a:p>
            <a:pPr lvl="0" algn="ctr"/>
            <a:endParaRPr lang="ru-RU" sz="2800" b="1" dirty="0">
              <a:solidFill>
                <a:srgbClr val="0070C0"/>
              </a:solidFill>
              <a:latin typeface="+mj-lt"/>
            </a:endParaRPr>
          </a:p>
          <a:p>
            <a:pPr marL="361950" indent="-361950" algn="just">
              <a:buFont typeface="Wingdings" pitchFamily="2" charset="2"/>
              <a:buChar char="v"/>
              <a:tabLst>
                <a:tab pos="7000875" algn="l"/>
              </a:tabLst>
            </a:pPr>
            <a:r>
              <a:rPr lang="ru-RU" sz="2200" b="1" dirty="0" smtClean="0">
                <a:solidFill>
                  <a:srgbClr val="FF0000"/>
                </a:solidFill>
              </a:rPr>
              <a:t>Дети этого возраста очень эмоционально воспринимают не только похвалу, но и замечания, они очень чувствительны и ранимы. Поэтому, наказывая и ругая их, слова нужно подбирать с большой осторожностью. </a:t>
            </a:r>
          </a:p>
          <a:p>
            <a:pPr marL="352425" indent="-352425" algn="just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FF0000"/>
                </a:solidFill>
              </a:rPr>
              <a:t>Запретов, правил и законов не должно быть очень много: в силу своих психических возрастных особенностей ребёнок не сможет выполнять их все. Напротив, если их будет запредельное количество, приготовьтесь к войне: малыш устроит протест.</a:t>
            </a:r>
            <a:endParaRPr lang="ru-RU" sz="2200" b="1" dirty="0" smtClean="0">
              <a:solidFill>
                <a:srgbClr val="FF0000"/>
              </a:solidFill>
              <a:latin typeface="+mj-lt"/>
            </a:endParaRPr>
          </a:p>
          <a:p>
            <a:pPr marL="352425" lvl="0" indent="-352425" algn="just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FF0000"/>
                </a:solidFill>
              </a:rPr>
              <a:t>Сдержанно реагируйте на справедливую обиду и гнев ребёнка.</a:t>
            </a:r>
          </a:p>
          <a:p>
            <a:pPr marL="352425" indent="-352425" algn="just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FF0000"/>
                </a:solidFill>
              </a:rPr>
              <a:t>Рассказывайте ему о своих чувствах, переживаниях. Так он будет лучше понимать вас и окружающих людей. </a:t>
            </a:r>
          </a:p>
          <a:p>
            <a:pPr lvl="0"/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97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2299698"/>
            <a:ext cx="77768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Использует </a:t>
            </a:r>
            <a:r>
              <a:rPr lang="ru-RU" sz="2000" b="1" dirty="0">
                <a:solidFill>
                  <a:srgbClr val="000099"/>
                </a:solidFill>
                <a:latin typeface="+mj-lt"/>
              </a:rPr>
              <a:t>тысячу слов, строит фразы из 5-9 слов. Ребёнка в 4-5 лет должны понимать не только родители, но и посторонние люди. 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Знает </a:t>
            </a:r>
            <a:r>
              <a:rPr lang="ru-RU" sz="2000" b="1" dirty="0">
                <a:solidFill>
                  <a:srgbClr val="000099"/>
                </a:solidFill>
                <a:latin typeface="+mj-lt"/>
              </a:rPr>
              <a:t>особенности строения человека, что оно отличается от животного: называть части тела (ногти — когти, руки — лапы, волосы — шерсть). 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Употребляет </a:t>
            </a:r>
            <a:r>
              <a:rPr lang="ru-RU" sz="2000" b="1" dirty="0">
                <a:solidFill>
                  <a:srgbClr val="000099"/>
                </a:solidFill>
                <a:latin typeface="+mj-lt"/>
              </a:rPr>
              <a:t>множественное </a:t>
            </a: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число, понимает значение предлогов. </a:t>
            </a:r>
            <a:endParaRPr lang="ru-RU" sz="2000" b="1" dirty="0">
              <a:solidFill>
                <a:srgbClr val="000099"/>
              </a:solidFill>
              <a:latin typeface="+mj-lt"/>
            </a:endParaRP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Находит </a:t>
            </a:r>
            <a:r>
              <a:rPr lang="ru-RU" sz="2000" b="1" dirty="0">
                <a:solidFill>
                  <a:srgbClr val="000099"/>
                </a:solidFill>
                <a:latin typeface="+mj-lt"/>
              </a:rPr>
              <a:t>предмет по описанию. 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Поддерживает </a:t>
            </a:r>
            <a:r>
              <a:rPr lang="ru-RU" sz="2000" b="1" dirty="0">
                <a:solidFill>
                  <a:srgbClr val="000099"/>
                </a:solidFill>
                <a:latin typeface="+mj-lt"/>
              </a:rPr>
              <a:t>беседу: отвечает на вопросы, правильно их задаёт. 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Пересказывает </a:t>
            </a:r>
            <a:r>
              <a:rPr lang="ru-RU" sz="2000" b="1" dirty="0">
                <a:solidFill>
                  <a:srgbClr val="000099"/>
                </a:solidFill>
                <a:latin typeface="+mj-lt"/>
              </a:rPr>
              <a:t>содержание сказки, рассказа. 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Учит </a:t>
            </a:r>
            <a:r>
              <a:rPr lang="ru-RU" sz="2000" b="1" dirty="0">
                <a:solidFill>
                  <a:srgbClr val="000099"/>
                </a:solidFill>
                <a:latin typeface="+mj-lt"/>
              </a:rPr>
              <a:t>наизусть стихи, потешки. </a:t>
            </a:r>
          </a:p>
        </p:txBody>
      </p:sp>
      <p:pic>
        <p:nvPicPr>
          <p:cNvPr id="5" name="Picture 2" descr="https://avatars.mds.yandex.net/get-pdb/992060/19b0a3f5-6896-41ea-b56a-fb1f97243cde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785918" y="0"/>
            <a:ext cx="5929354" cy="25003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28591" y="1265887"/>
            <a:ext cx="5444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33CC"/>
                </a:solidFill>
                <a:latin typeface="+mj-lt"/>
              </a:rPr>
              <a:t>Речевое </a:t>
            </a: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развитие</a:t>
            </a:r>
            <a:endParaRPr lang="ru-RU" sz="2000" b="1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70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pic>
        <p:nvPicPr>
          <p:cNvPr id="6" name="Picture 2" descr="https://avatars.mds.yandex.net/get-pdb/992060/19b0a3f5-6896-41ea-b56a-fb1f97243cde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785918" y="0"/>
            <a:ext cx="5929354" cy="25003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32755" y="1157562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j-lt"/>
              </a:rPr>
              <a:t>Интеллектуальные </a:t>
            </a:r>
            <a:endParaRPr lang="ru-RU" sz="28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особенности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1457" y="2315556"/>
            <a:ext cx="70851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990000"/>
                </a:solidFill>
              </a:rPr>
              <a:t>Тип </a:t>
            </a:r>
            <a:r>
              <a:rPr lang="ru-RU" b="1" dirty="0" smtClean="0">
                <a:solidFill>
                  <a:srgbClr val="990000"/>
                </a:solidFill>
              </a:rPr>
              <a:t>мышления — </a:t>
            </a:r>
            <a:r>
              <a:rPr lang="ru-RU" b="1" dirty="0">
                <a:solidFill>
                  <a:srgbClr val="990000"/>
                </a:solidFill>
              </a:rPr>
              <a:t>наглядно-образный. Все его действия носят практический характер. На первом месте выступает наглядность. </a:t>
            </a:r>
            <a:endParaRPr lang="ru-RU" b="1" dirty="0" smtClean="0">
              <a:solidFill>
                <a:srgbClr val="990000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990000"/>
                </a:solidFill>
              </a:rPr>
              <a:t>У</a:t>
            </a:r>
            <a:r>
              <a:rPr lang="ru-RU" b="1" dirty="0" smtClean="0">
                <a:solidFill>
                  <a:srgbClr val="990000"/>
                </a:solidFill>
              </a:rPr>
              <a:t>величивается </a:t>
            </a:r>
            <a:r>
              <a:rPr lang="ru-RU" b="1" dirty="0">
                <a:solidFill>
                  <a:srgbClr val="990000"/>
                </a:solidFill>
              </a:rPr>
              <a:t>объём памяти.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990000"/>
                </a:solidFill>
              </a:rPr>
              <a:t>Повышается устойчивость внимания.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990000"/>
                </a:solidFill>
              </a:rPr>
              <a:t>Ребёнок находит отличия и сходства между картинками, предметами.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990000"/>
                </a:solidFill>
              </a:rPr>
              <a:t>Складывает по образцу постройки (конструктор) без посторонней </a:t>
            </a:r>
            <a:r>
              <a:rPr lang="ru-RU" b="1" dirty="0" smtClean="0">
                <a:solidFill>
                  <a:srgbClr val="990000"/>
                </a:solidFill>
              </a:rPr>
              <a:t>помощи; складывает </a:t>
            </a:r>
            <a:r>
              <a:rPr lang="ru-RU" b="1" dirty="0">
                <a:solidFill>
                  <a:srgbClr val="990000"/>
                </a:solidFill>
              </a:rPr>
              <a:t>разрезанную картинку в единое целое</a:t>
            </a:r>
            <a:r>
              <a:rPr lang="ru-RU" b="1" dirty="0" smtClean="0">
                <a:solidFill>
                  <a:srgbClr val="990000"/>
                </a:solidFill>
              </a:rPr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990000"/>
                </a:solidFill>
              </a:rPr>
              <a:t>Вкладывает </a:t>
            </a:r>
            <a:r>
              <a:rPr lang="ru-RU" b="1" dirty="0">
                <a:solidFill>
                  <a:srgbClr val="990000"/>
                </a:solidFill>
              </a:rPr>
              <a:t>недостающие фрагменты полотна, картинок.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990000"/>
                </a:solidFill>
              </a:rPr>
              <a:t>Называет обобщающим словом определённую группу предметов. Находит лишний предмет и пары.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990000"/>
                </a:solidFill>
              </a:rPr>
              <a:t>Подбирает противоположные слова.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990000"/>
                </a:solidFill>
              </a:rPr>
              <a:t>Видит на картинке предметы, неправильно изображённые, объясняет, что именно не так.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99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0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8" y="-608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62880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99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490026"/>
            <a:ext cx="7416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+mj-lt"/>
              </a:rPr>
              <a:t>Стремление к </a:t>
            </a: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самостоятельности</a:t>
            </a:r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 </a:t>
            </a:r>
          </a:p>
          <a:p>
            <a:pPr lvl="0"/>
            <a:r>
              <a:rPr lang="ru-RU" sz="2400" b="1" dirty="0" smtClean="0">
                <a:solidFill>
                  <a:srgbClr val="009900"/>
                </a:solidFill>
                <a:latin typeface="+mj-lt"/>
              </a:rPr>
              <a:t>Ребёнок </a:t>
            </a:r>
            <a:r>
              <a:rPr lang="ru-RU" sz="2400" b="1" dirty="0">
                <a:solidFill>
                  <a:srgbClr val="009900"/>
                </a:solidFill>
                <a:latin typeface="+mj-lt"/>
              </a:rPr>
              <a:t>этого возраста уже не нуждается в помощи и опеке взрослых. Открыто заявляет о своих правах и пытается устанавливать собственные правила. 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r="11815" b="15945"/>
          <a:stretch/>
        </p:blipFill>
        <p:spPr bwMode="auto">
          <a:xfrm>
            <a:off x="1377076" y="2143485"/>
            <a:ext cx="4240915" cy="181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1" r="22038" b="-1032"/>
          <a:stretch/>
        </p:blipFill>
        <p:spPr bwMode="auto">
          <a:xfrm>
            <a:off x="4355976" y="4033033"/>
            <a:ext cx="4227325" cy="246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44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916</Words>
  <Application>Microsoft Office PowerPoint</Application>
  <PresentationFormat>Экран (4:3)</PresentationFormat>
  <Paragraphs>117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Детский сад</cp:lastModifiedBy>
  <cp:revision>97</cp:revision>
  <dcterms:created xsi:type="dcterms:W3CDTF">2018-08-27T15:06:14Z</dcterms:created>
  <dcterms:modified xsi:type="dcterms:W3CDTF">2022-10-04T11:38:47Z</dcterms:modified>
</cp:coreProperties>
</file>